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72" r:id="rId1"/>
  </p:sldMasterIdLst>
  <p:sldIdLst>
    <p:sldId id="256" r:id="rId2"/>
    <p:sldId id="259" r:id="rId3"/>
    <p:sldId id="269" r:id="rId4"/>
    <p:sldId id="258" r:id="rId5"/>
    <p:sldId id="279" r:id="rId6"/>
    <p:sldId id="273" r:id="rId7"/>
    <p:sldId id="266" r:id="rId8"/>
    <p:sldId id="274" r:id="rId9"/>
    <p:sldId id="272" r:id="rId10"/>
    <p:sldId id="265" r:id="rId11"/>
    <p:sldId id="267" r:id="rId12"/>
    <p:sldId id="275" r:id="rId13"/>
    <p:sldId id="286" r:id="rId14"/>
    <p:sldId id="270" r:id="rId15"/>
    <p:sldId id="277" r:id="rId16"/>
    <p:sldId id="276" r:id="rId17"/>
    <p:sldId id="278" r:id="rId18"/>
    <p:sldId id="280" r:id="rId19"/>
    <p:sldId id="282" r:id="rId20"/>
    <p:sldId id="293" r:id="rId21"/>
    <p:sldId id="281" r:id="rId22"/>
    <p:sldId id="289" r:id="rId23"/>
    <p:sldId id="285" r:id="rId24"/>
    <p:sldId id="290" r:id="rId25"/>
    <p:sldId id="288" r:id="rId26"/>
    <p:sldId id="294" r:id="rId27"/>
    <p:sldId id="295" r:id="rId28"/>
    <p:sldId id="287" r:id="rId29"/>
    <p:sldId id="257" r:id="rId30"/>
  </p:sldIdLst>
  <p:sldSz cx="12192000" cy="6858000"/>
  <p:notesSz cx="6858000" cy="9144000"/>
  <p:embeddedFontLst>
    <p:embeddedFont>
      <p:font typeface="Calibri" panose="020F0502020204030204" pitchFamily="34" charset="0"/>
      <p:regular r:id="rId31"/>
      <p:bold r:id="rId32"/>
      <p:italic r:id="rId33"/>
      <p:boldItalic r:id="rId34"/>
    </p:embeddedFont>
    <p:embeddedFont>
      <p:font typeface="Calibri Light" panose="020F0302020204030204" pitchFamily="34" charset="0"/>
      <p:regular r:id="rId35"/>
      <p:italic r:id="rId36"/>
    </p:embeddedFont>
    <p:embeddedFont>
      <p:font typeface="Cascadia Code" panose="020B0609020000020004" pitchFamily="49" charset="0"/>
      <p:regular r:id="rId37"/>
      <p:bold r:id="rId38"/>
      <p:italic r:id="rId39"/>
      <p:boldItalic r:id="rId40"/>
    </p:embeddedFont>
    <p:embeddedFont>
      <p:font typeface="Inter" panose="02000503000000020004" pitchFamily="2" charset="0"/>
      <p:regular r:id="rId41"/>
      <p:bold r:id="rId42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kiosk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3B4252"/>
    <a:srgbClr val="ECEF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3" autoAdjust="0"/>
    <p:restoredTop sz="94660"/>
  </p:normalViewPr>
  <p:slideViewPr>
    <p:cSldViewPr snapToGrid="0">
      <p:cViewPr varScale="1">
        <p:scale>
          <a:sx n="82" d="100"/>
          <a:sy n="82" d="100"/>
        </p:scale>
        <p:origin x="216" y="13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font" Target="fonts/font12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5.fntdata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11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86468-32D0-43C2-9552-7DEA3FBE7FB2}" type="datetimeFigureOut">
              <a:rPr lang="fr-BE" smtClean="0"/>
              <a:t>14-02-22</a:t>
            </a:fld>
            <a:endParaRPr lang="fr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016ED-74B1-4DE3-A01B-7C248C0B4AE4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580650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86468-32D0-43C2-9552-7DEA3FBE7FB2}" type="datetimeFigureOut">
              <a:rPr lang="fr-BE" smtClean="0"/>
              <a:t>14-02-22</a:t>
            </a:fld>
            <a:endParaRPr lang="fr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016ED-74B1-4DE3-A01B-7C248C0B4AE4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6000870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86468-32D0-43C2-9552-7DEA3FBE7FB2}" type="datetimeFigureOut">
              <a:rPr lang="fr-BE" smtClean="0"/>
              <a:t>14-02-22</a:t>
            </a:fld>
            <a:endParaRPr lang="fr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016ED-74B1-4DE3-A01B-7C248C0B4AE4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1552326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86468-32D0-43C2-9552-7DEA3FBE7FB2}" type="datetimeFigureOut">
              <a:rPr lang="fr-BE" smtClean="0"/>
              <a:t>14-02-22</a:t>
            </a:fld>
            <a:endParaRPr lang="fr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016ED-74B1-4DE3-A01B-7C248C0B4AE4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0335759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86468-32D0-43C2-9552-7DEA3FBE7FB2}" type="datetimeFigureOut">
              <a:rPr lang="fr-BE" smtClean="0"/>
              <a:t>14-02-22</a:t>
            </a:fld>
            <a:endParaRPr lang="fr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016ED-74B1-4DE3-A01B-7C248C0B4AE4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9329921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86468-32D0-43C2-9552-7DEA3FBE7FB2}" type="datetimeFigureOut">
              <a:rPr lang="fr-BE" smtClean="0"/>
              <a:t>14-02-22</a:t>
            </a:fld>
            <a:endParaRPr lang="fr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016ED-74B1-4DE3-A01B-7C248C0B4AE4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6038684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86468-32D0-43C2-9552-7DEA3FBE7FB2}" type="datetimeFigureOut">
              <a:rPr lang="fr-BE" smtClean="0"/>
              <a:t>14-02-22</a:t>
            </a:fld>
            <a:endParaRPr lang="fr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016ED-74B1-4DE3-A01B-7C248C0B4AE4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2407897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86468-32D0-43C2-9552-7DEA3FBE7FB2}" type="datetimeFigureOut">
              <a:rPr lang="fr-BE" smtClean="0"/>
              <a:t>14-02-22</a:t>
            </a:fld>
            <a:endParaRPr lang="fr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016ED-74B1-4DE3-A01B-7C248C0B4AE4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2078479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86468-32D0-43C2-9552-7DEA3FBE7FB2}" type="datetimeFigureOut">
              <a:rPr lang="fr-BE" smtClean="0"/>
              <a:t>14-02-22</a:t>
            </a:fld>
            <a:endParaRPr lang="fr-B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016ED-74B1-4DE3-A01B-7C248C0B4AE4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9912397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86468-32D0-43C2-9552-7DEA3FBE7FB2}" type="datetimeFigureOut">
              <a:rPr lang="fr-BE" smtClean="0"/>
              <a:t>14-02-22</a:t>
            </a:fld>
            <a:endParaRPr lang="fr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016ED-74B1-4DE3-A01B-7C248C0B4AE4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6032997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86468-32D0-43C2-9552-7DEA3FBE7FB2}" type="datetimeFigureOut">
              <a:rPr lang="fr-BE" smtClean="0"/>
              <a:t>14-02-22</a:t>
            </a:fld>
            <a:endParaRPr lang="fr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016ED-74B1-4DE3-A01B-7C248C0B4AE4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6715652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286468-32D0-43C2-9552-7DEA3FBE7FB2}" type="datetimeFigureOut">
              <a:rPr lang="fr-BE" smtClean="0"/>
              <a:t>14-02-22</a:t>
            </a:fld>
            <a:endParaRPr lang="fr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6016ED-74B1-4DE3-A01B-7C248C0B4AE4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99302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tags" Target="../tags/tag3.xml"/><Relationship Id="rId7" Type="http://schemas.openxmlformats.org/officeDocument/2006/relationships/slideLayout" Target="../slideLayouts/slideLayout1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10" Type="http://schemas.openxmlformats.org/officeDocument/2006/relationships/image" Target="../media/image3.svg"/><Relationship Id="rId4" Type="http://schemas.openxmlformats.org/officeDocument/2006/relationships/tags" Target="../tags/tag4.xml"/><Relationship Id="rId9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tags" Target="../tags/tag27.xml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31.xml"/><Relationship Id="rId1" Type="http://schemas.openxmlformats.org/officeDocument/2006/relationships/tags" Target="../tags/tag30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33.xml"/><Relationship Id="rId1" Type="http://schemas.openxmlformats.org/officeDocument/2006/relationships/tags" Target="../tags/tag32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35.xml"/><Relationship Id="rId1" Type="http://schemas.openxmlformats.org/officeDocument/2006/relationships/tags" Target="../tags/tag3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5" Type="http://schemas.openxmlformats.org/officeDocument/2006/relationships/image" Target="../media/image15.png"/><Relationship Id="rId4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40.xml"/><Relationship Id="rId1" Type="http://schemas.openxmlformats.org/officeDocument/2006/relationships/tags" Target="../tags/tag39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tags" Target="../tags/tag43.xml"/><Relationship Id="rId2" Type="http://schemas.openxmlformats.org/officeDocument/2006/relationships/tags" Target="../tags/tag42.xml"/><Relationship Id="rId1" Type="http://schemas.openxmlformats.org/officeDocument/2006/relationships/tags" Target="../tags/tag4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tags" Target="../tags/tag46.xml"/><Relationship Id="rId2" Type="http://schemas.openxmlformats.org/officeDocument/2006/relationships/tags" Target="../tags/tag45.xml"/><Relationship Id="rId1" Type="http://schemas.openxmlformats.org/officeDocument/2006/relationships/tags" Target="../tags/tag44.xml"/><Relationship Id="rId5" Type="http://schemas.openxmlformats.org/officeDocument/2006/relationships/image" Target="../media/image18.png"/><Relationship Id="rId4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tags" Target="../tags/tag47.xml"/><Relationship Id="rId5" Type="http://schemas.openxmlformats.org/officeDocument/2006/relationships/image" Target="../media/image19.png"/><Relationship Id="rId4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8.xml"/><Relationship Id="rId1" Type="http://schemas.openxmlformats.org/officeDocument/2006/relationships/tags" Target="../tags/tag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tags" Target="../tags/tag52.xml"/><Relationship Id="rId7" Type="http://schemas.openxmlformats.org/officeDocument/2006/relationships/slideLayout" Target="../slideLayouts/slideLayout1.xml"/><Relationship Id="rId2" Type="http://schemas.openxmlformats.org/officeDocument/2006/relationships/tags" Target="../tags/tag51.xml"/><Relationship Id="rId1" Type="http://schemas.openxmlformats.org/officeDocument/2006/relationships/tags" Target="../tags/tag50.xml"/><Relationship Id="rId6" Type="http://schemas.openxmlformats.org/officeDocument/2006/relationships/tags" Target="../tags/tag55.xml"/><Relationship Id="rId5" Type="http://schemas.openxmlformats.org/officeDocument/2006/relationships/tags" Target="../tags/tag54.xml"/><Relationship Id="rId4" Type="http://schemas.openxmlformats.org/officeDocument/2006/relationships/tags" Target="../tags/tag53.xml"/><Relationship Id="rId9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57.xml"/><Relationship Id="rId1" Type="http://schemas.openxmlformats.org/officeDocument/2006/relationships/tags" Target="../tags/tag56.xml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5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59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snakemake-profiles/doc" TargetMode="External"/><Relationship Id="rId3" Type="http://schemas.openxmlformats.org/officeDocument/2006/relationships/tags" Target="../tags/tag62.xml"/><Relationship Id="rId7" Type="http://schemas.openxmlformats.org/officeDocument/2006/relationships/image" Target="../media/image24.png"/><Relationship Id="rId2" Type="http://schemas.openxmlformats.org/officeDocument/2006/relationships/tags" Target="../tags/tag61.xml"/><Relationship Id="rId1" Type="http://schemas.openxmlformats.org/officeDocument/2006/relationships/tags" Target="../tags/tag60.xml"/><Relationship Id="rId6" Type="http://schemas.openxmlformats.org/officeDocument/2006/relationships/image" Target="../media/image23.png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6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tags" Target="../tags/tag66.xml"/><Relationship Id="rId2" Type="http://schemas.openxmlformats.org/officeDocument/2006/relationships/tags" Target="../tags/tag65.xml"/><Relationship Id="rId1" Type="http://schemas.openxmlformats.org/officeDocument/2006/relationships/tags" Target="../tags/tag64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68.xml"/><Relationship Id="rId1" Type="http://schemas.openxmlformats.org/officeDocument/2006/relationships/tags" Target="../tags/tag6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6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snakemake.github.io/" TargetMode="Externa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0.xml"/><Relationship Id="rId4" Type="http://schemas.openxmlformats.org/officeDocument/2006/relationships/hyperlink" Target="https://snakemake.readthedocs.io/en/stable/" TargetMode="Externa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13" Type="http://schemas.openxmlformats.org/officeDocument/2006/relationships/image" Target="../media/image3.svg"/><Relationship Id="rId3" Type="http://schemas.openxmlformats.org/officeDocument/2006/relationships/tags" Target="../tags/tag73.xml"/><Relationship Id="rId7" Type="http://schemas.openxmlformats.org/officeDocument/2006/relationships/tags" Target="../tags/tag77.xml"/><Relationship Id="rId12" Type="http://schemas.openxmlformats.org/officeDocument/2006/relationships/image" Target="../media/image2.png"/><Relationship Id="rId2" Type="http://schemas.openxmlformats.org/officeDocument/2006/relationships/tags" Target="../tags/tag72.xml"/><Relationship Id="rId1" Type="http://schemas.openxmlformats.org/officeDocument/2006/relationships/tags" Target="../tags/tag71.xml"/><Relationship Id="rId6" Type="http://schemas.openxmlformats.org/officeDocument/2006/relationships/tags" Target="../tags/tag76.xml"/><Relationship Id="rId11" Type="http://schemas.openxmlformats.org/officeDocument/2006/relationships/image" Target="../media/image29.png"/><Relationship Id="rId5" Type="http://schemas.openxmlformats.org/officeDocument/2006/relationships/tags" Target="../tags/tag75.xml"/><Relationship Id="rId10" Type="http://schemas.openxmlformats.org/officeDocument/2006/relationships/image" Target="../media/image28.png"/><Relationship Id="rId4" Type="http://schemas.openxmlformats.org/officeDocument/2006/relationships/tags" Target="../tags/tag74.xml"/><Relationship Id="rId9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0.xml"/><Relationship Id="rId1" Type="http://schemas.openxmlformats.org/officeDocument/2006/relationships/tags" Target="../tags/tag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4.xml"/><Relationship Id="rId1" Type="http://schemas.openxmlformats.org/officeDocument/2006/relationships/tags" Target="../tags/tag1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tags" Target="../tags/tag17.xml"/><Relationship Id="rId7" Type="http://schemas.openxmlformats.org/officeDocument/2006/relationships/image" Target="../media/image6.svg"/><Relationship Id="rId2" Type="http://schemas.openxmlformats.org/officeDocument/2006/relationships/tags" Target="../tags/tag16.xml"/><Relationship Id="rId1" Type="http://schemas.openxmlformats.org/officeDocument/2006/relationships/tags" Target="../tags/tag15.xml"/><Relationship Id="rId6" Type="http://schemas.openxmlformats.org/officeDocument/2006/relationships/image" Target="../media/image5.png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0.xml"/><Relationship Id="rId1" Type="http://schemas.openxmlformats.org/officeDocument/2006/relationships/tags" Target="../tags/tag1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2.xml"/><Relationship Id="rId1" Type="http://schemas.openxmlformats.org/officeDocument/2006/relationships/tags" Target="../tags/tag21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377BF4A-3AA6-4714-A33D-F38A97557B98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rgbClr val="3B4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>
              <a:solidFill>
                <a:srgbClr val="ECEFF4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937748B-8CC6-44EF-A121-42A0E28CBA14}"/>
              </a:ext>
            </a:extLst>
          </p:cNvPr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6057" y="1189914"/>
            <a:ext cx="4359885" cy="1049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062D5299-5AAB-4CB2-A92D-514915F0682A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6307015" y="3428998"/>
            <a:ext cx="5884985" cy="914605"/>
          </a:xfrm>
          <a:prstGeom prst="rect">
            <a:avLst/>
          </a:prstGeom>
          <a:noFill/>
        </p:spPr>
        <p:txBody>
          <a:bodyPr wrap="square" lIns="360000" tIns="360000" rIns="360000" bIns="180000" rtlCol="0" anchor="b" anchorCtr="0">
            <a:spAutoFit/>
          </a:bodyPr>
          <a:lstStyle/>
          <a:p>
            <a:pPr algn="r"/>
            <a:r>
              <a:rPr lang="en-GB" sz="2400" b="1" dirty="0">
                <a:latin typeface="Inter" panose="02000503000000020004" pitchFamily="2" charset="0"/>
                <a:ea typeface="Inter" panose="02000503000000020004" pitchFamily="2" charset="0"/>
              </a:rPr>
              <a:t>ORIAN LOUANT</a:t>
            </a:r>
            <a:endParaRPr lang="fr-BE" sz="2400" b="1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383A3DB3-719B-4CCB-81F5-9A4F00775C73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6096001" y="4646269"/>
            <a:ext cx="6095999" cy="1653269"/>
          </a:xfrm>
          <a:prstGeom prst="rect">
            <a:avLst/>
          </a:prstGeom>
          <a:noFill/>
        </p:spPr>
        <p:txBody>
          <a:bodyPr wrap="square" lIns="360000" tIns="180000" rIns="360000" bIns="360000" rtlCol="0">
            <a:spAutoFit/>
          </a:bodyPr>
          <a:lstStyle/>
          <a:p>
            <a:pPr algn="r"/>
            <a:r>
              <a:rPr lang="en-GB" dirty="0">
                <a:latin typeface="Inter" panose="02000503000000020004" pitchFamily="2" charset="0"/>
                <a:ea typeface="Inter" panose="02000503000000020004" pitchFamily="2" charset="0"/>
              </a:rPr>
              <a:t>University of Liège</a:t>
            </a:r>
          </a:p>
          <a:p>
            <a:pPr algn="r"/>
            <a:endParaRPr lang="en-GB" i="1" dirty="0">
              <a:latin typeface="Inter" panose="02000503000000020004" pitchFamily="2" charset="0"/>
              <a:ea typeface="Inter" panose="02000503000000020004" pitchFamily="2" charset="0"/>
            </a:endParaRPr>
          </a:p>
          <a:p>
            <a:pPr algn="r"/>
            <a:r>
              <a:rPr lang="en-GB" dirty="0" err="1">
                <a:latin typeface="Inter" panose="02000503000000020004" pitchFamily="2" charset="0"/>
                <a:ea typeface="Inter" panose="02000503000000020004" pitchFamily="2" charset="0"/>
              </a:rPr>
              <a:t>EuroCC</a:t>
            </a:r>
            <a:r>
              <a:rPr lang="en-GB" dirty="0">
                <a:latin typeface="Inter" panose="02000503000000020004" pitchFamily="2" charset="0"/>
                <a:ea typeface="Inter" panose="02000503000000020004" pitchFamily="2" charset="0"/>
              </a:rPr>
              <a:t> National Competence </a:t>
            </a:r>
            <a:r>
              <a:rPr lang="en-GB" dirty="0" err="1">
                <a:latin typeface="Inter" panose="02000503000000020004" pitchFamily="2" charset="0"/>
                <a:ea typeface="Inter" panose="02000503000000020004" pitchFamily="2" charset="0"/>
              </a:rPr>
              <a:t>Center</a:t>
            </a:r>
            <a:r>
              <a:rPr lang="en-GB" dirty="0">
                <a:latin typeface="Inter" panose="02000503000000020004" pitchFamily="2" charset="0"/>
                <a:ea typeface="Inter" panose="02000503000000020004" pitchFamily="2" charset="0"/>
              </a:rPr>
              <a:t> for Belgium</a:t>
            </a:r>
          </a:p>
          <a:p>
            <a:pPr algn="r"/>
            <a:r>
              <a:rPr lang="en-GB" dirty="0">
                <a:latin typeface="Inter" panose="02000503000000020004" pitchFamily="2" charset="0"/>
                <a:ea typeface="Inter" panose="02000503000000020004" pitchFamily="2" charset="0"/>
              </a:rPr>
              <a:t>LUMI User Support Team 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93884AF0-4182-4DF6-AF41-D5D568BD8E70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0" y="6325205"/>
            <a:ext cx="12191999" cy="532793"/>
          </a:xfrm>
          <a:prstGeom prst="rect">
            <a:avLst/>
          </a:prstGeom>
          <a:noFill/>
        </p:spPr>
        <p:txBody>
          <a:bodyPr wrap="square" lIns="180000" tIns="180000" rIns="180000" bIns="180000" rtlCol="0">
            <a:spAutoFit/>
          </a:bodyPr>
          <a:lstStyle/>
          <a:p>
            <a:pPr algn="r"/>
            <a:r>
              <a:rPr lang="en-GB" sz="1100" dirty="0">
                <a:latin typeface="Inter" panose="02000503000000020004" pitchFamily="2" charset="0"/>
                <a:ea typeface="Inter" panose="02000503000000020004" pitchFamily="2" charset="0"/>
              </a:rPr>
              <a:t>HPC Workflow Training @ENCCB – February 15-16, 2022</a:t>
            </a:r>
            <a:endParaRPr lang="fr-BE" sz="1100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pic>
        <p:nvPicPr>
          <p:cNvPr id="12" name="Graphique 11">
            <a:extLst>
              <a:ext uri="{FF2B5EF4-FFF2-40B4-BE49-F238E27FC236}">
                <a16:creationId xmlns:a16="http://schemas.microsoft.com/office/drawing/2014/main" id="{7A2619DD-073D-42A4-8363-7EFD8F980BBF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62278" y="6325205"/>
            <a:ext cx="1143000" cy="40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1432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ZoneTexte 11">
            <a:extLst>
              <a:ext uri="{FF2B5EF4-FFF2-40B4-BE49-F238E27FC236}">
                <a16:creationId xmlns:a16="http://schemas.microsoft.com/office/drawing/2014/main" id="{12F337B8-81ED-4F4B-B6FD-7BAB559CF1B6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0" y="295495"/>
            <a:ext cx="6096000" cy="6267009"/>
          </a:xfrm>
          <a:prstGeom prst="rect">
            <a:avLst/>
          </a:prstGeom>
          <a:noFill/>
        </p:spPr>
        <p:txBody>
          <a:bodyPr wrap="square" lIns="360000" tIns="360000" rIns="360000" bIns="360000" anchor="ctr" anchorCtr="0">
            <a:spAutoFit/>
          </a:bodyPr>
          <a:lstStyle/>
          <a:p>
            <a:pPr>
              <a:buClr>
                <a:schemeClr val="accent1"/>
              </a:buClr>
            </a:pPr>
            <a:r>
              <a:rPr lang="en-US" sz="3600" b="1" i="0" dirty="0">
                <a:effectLst/>
                <a:latin typeface="Inter" panose="02000503000000020004" pitchFamily="2" charset="0"/>
                <a:ea typeface="Inter" panose="02000503000000020004" pitchFamily="2" charset="0"/>
              </a:rPr>
              <a:t>Define a </a:t>
            </a:r>
            <a:r>
              <a:rPr lang="en-US" sz="3600" b="1" i="0" dirty="0" err="1">
                <a:effectLst/>
                <a:latin typeface="Inter" panose="02000503000000020004" pitchFamily="2" charset="0"/>
                <a:ea typeface="Inter" panose="02000503000000020004" pitchFamily="2" charset="0"/>
              </a:rPr>
              <a:t>Conda</a:t>
            </a:r>
            <a:r>
              <a:rPr lang="en-US" sz="3600" b="1" i="0" dirty="0">
                <a:effectLst/>
                <a:latin typeface="Inter" panose="02000503000000020004" pitchFamily="2" charset="0"/>
                <a:ea typeface="Inter" panose="02000503000000020004" pitchFamily="2" charset="0"/>
              </a:rPr>
              <a:t> Environment</a:t>
            </a:r>
          </a:p>
          <a:p>
            <a:pPr>
              <a:buClr>
                <a:schemeClr val="accent1"/>
              </a:buClr>
            </a:pPr>
            <a:endParaRPr lang="en-US" sz="2400" b="0" i="0" dirty="0">
              <a:effectLst/>
              <a:latin typeface="Inter" panose="02000503000000020004" pitchFamily="2" charset="0"/>
              <a:ea typeface="Inter" panose="02000503000000020004" pitchFamily="2" charset="0"/>
            </a:endParaRPr>
          </a:p>
          <a:p>
            <a:pPr>
              <a:buClr>
                <a:schemeClr val="accent1"/>
              </a:buClr>
            </a:pPr>
            <a:endParaRPr lang="en-US" sz="2400" b="0" i="0" dirty="0">
              <a:effectLst/>
              <a:latin typeface="Inter" panose="02000503000000020004" pitchFamily="2" charset="0"/>
              <a:ea typeface="Inter" panose="02000503000000020004" pitchFamily="2" charset="0"/>
            </a:endParaRP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400" b="0" i="0" dirty="0">
                <a:effectLst/>
                <a:latin typeface="Inter" panose="02000503000000020004" pitchFamily="2" charset="0"/>
                <a:ea typeface="Inter" panose="02000503000000020004" pitchFamily="2" charset="0"/>
              </a:rPr>
              <a:t>You can define an isolated software environment per rule using the </a:t>
            </a:r>
            <a:r>
              <a:rPr lang="en-US" sz="2400" b="1" i="0" dirty="0" err="1">
                <a:solidFill>
                  <a:schemeClr val="accent2"/>
                </a:solidFill>
                <a:effectLst/>
                <a:latin typeface="Cascadia Code" panose="020B0609020000020004" pitchFamily="49" charset="0"/>
                <a:ea typeface="Inter" panose="02000503000000020004" pitchFamily="2" charset="0"/>
                <a:cs typeface="Cascadia Code" panose="020B0609020000020004" pitchFamily="49" charset="0"/>
              </a:rPr>
              <a:t>conda</a:t>
            </a:r>
            <a:r>
              <a:rPr lang="en-US" sz="2400" b="0" i="0" dirty="0">
                <a:solidFill>
                  <a:srgbClr val="404040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2400" b="0" i="0" dirty="0">
                <a:effectLst/>
                <a:latin typeface="Inter" panose="02000503000000020004" pitchFamily="2" charset="0"/>
                <a:ea typeface="Inter" panose="02000503000000020004" pitchFamily="2" charset="0"/>
              </a:rPr>
              <a:t>directive</a:t>
            </a:r>
            <a:r>
              <a:rPr lang="en-US" sz="2400" dirty="0">
                <a:latin typeface="Inter" panose="02000503000000020004" pitchFamily="2" charset="0"/>
                <a:ea typeface="Inter" panose="02000503000000020004" pitchFamily="2" charset="0"/>
              </a:rPr>
              <a:t> that </a:t>
            </a:r>
            <a:r>
              <a:rPr lang="en-US" sz="2400" b="0" i="0" dirty="0">
                <a:effectLst/>
                <a:latin typeface="Inter" panose="02000503000000020004" pitchFamily="2" charset="0"/>
                <a:ea typeface="Inter" panose="02000503000000020004" pitchFamily="2" charset="0"/>
              </a:rPr>
              <a:t>takes as argument a YAML file describing the </a:t>
            </a:r>
            <a:r>
              <a:rPr lang="en-US" sz="2400" b="0" i="0" dirty="0" err="1">
                <a:effectLst/>
                <a:latin typeface="Inter" panose="02000503000000020004" pitchFamily="2" charset="0"/>
                <a:ea typeface="Inter" panose="02000503000000020004" pitchFamily="2" charset="0"/>
              </a:rPr>
              <a:t>Conda</a:t>
            </a:r>
            <a:r>
              <a:rPr lang="en-US" sz="2400" b="0" i="0" dirty="0">
                <a:effectLst/>
                <a:latin typeface="Inter" panose="02000503000000020004" pitchFamily="2" charset="0"/>
                <a:ea typeface="Inter" panose="02000503000000020004" pitchFamily="2" charset="0"/>
              </a:rPr>
              <a:t> packages to use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en-US" sz="2400" b="0" i="0" dirty="0">
              <a:effectLst/>
              <a:latin typeface="Inter" panose="02000503000000020004" pitchFamily="2" charset="0"/>
              <a:ea typeface="Inter" panose="02000503000000020004" pitchFamily="2" charset="0"/>
            </a:endParaRP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latin typeface="Inter" panose="02000503000000020004" pitchFamily="2" charset="0"/>
                <a:ea typeface="Inter" panose="02000503000000020004" pitchFamily="2" charset="0"/>
              </a:rPr>
              <a:t>To use the </a:t>
            </a:r>
            <a:r>
              <a:rPr lang="en-US" sz="2400" dirty="0" err="1">
                <a:latin typeface="Inter" panose="02000503000000020004" pitchFamily="2" charset="0"/>
                <a:ea typeface="Inter" panose="02000503000000020004" pitchFamily="2" charset="0"/>
              </a:rPr>
              <a:t>Conda</a:t>
            </a:r>
            <a:r>
              <a:rPr lang="en-US" sz="2400" dirty="0">
                <a:latin typeface="Inter" panose="02000503000000020004" pitchFamily="2" charset="0"/>
                <a:ea typeface="Inter" panose="02000503000000020004" pitchFamily="2" charset="0"/>
              </a:rPr>
              <a:t> integration add the </a:t>
            </a:r>
            <a:r>
              <a:rPr lang="en-US" sz="2400" b="1" dirty="0">
                <a:solidFill>
                  <a:schemeClr val="accent2"/>
                </a:solidFill>
                <a:latin typeface="Cascadia Code" panose="020B0609020000020004" pitchFamily="49" charset="0"/>
                <a:ea typeface="Inter" panose="02000503000000020004" pitchFamily="2" charset="0"/>
                <a:cs typeface="Cascadia Code" panose="020B0609020000020004" pitchFamily="49" charset="0"/>
              </a:rPr>
              <a:t>–-use-</a:t>
            </a:r>
            <a:r>
              <a:rPr lang="en-US" sz="2400" b="1" dirty="0" err="1">
                <a:solidFill>
                  <a:schemeClr val="accent2"/>
                </a:solidFill>
                <a:latin typeface="Cascadia Code" panose="020B0609020000020004" pitchFamily="49" charset="0"/>
                <a:ea typeface="Inter" panose="02000503000000020004" pitchFamily="2" charset="0"/>
                <a:cs typeface="Cascadia Code" panose="020B0609020000020004" pitchFamily="49" charset="0"/>
              </a:rPr>
              <a:t>conda</a:t>
            </a:r>
            <a:r>
              <a:rPr lang="en-US" sz="2400" b="1" dirty="0">
                <a:solidFill>
                  <a:schemeClr val="accent2"/>
                </a:solidFill>
                <a:latin typeface="Inter" panose="02000503000000020004" pitchFamily="2" charset="0"/>
                <a:ea typeface="Inter" panose="02000503000000020004" pitchFamily="2" charset="0"/>
                <a:cs typeface="Cascadia Code" panose="020B0609020000020004" pitchFamily="49" charset="0"/>
              </a:rPr>
              <a:t> </a:t>
            </a:r>
            <a:r>
              <a:rPr lang="en-US" sz="2400" dirty="0">
                <a:latin typeface="Inter" panose="02000503000000020004" pitchFamily="2" charset="0"/>
                <a:ea typeface="Inter" panose="02000503000000020004" pitchFamily="2" charset="0"/>
                <a:cs typeface="Cascadia Code" panose="020B0609020000020004" pitchFamily="49" charset="0"/>
              </a:rPr>
              <a:t>option when launching </a:t>
            </a:r>
            <a:r>
              <a:rPr lang="en-US" sz="2400" dirty="0" err="1">
                <a:latin typeface="Inter" panose="02000503000000020004" pitchFamily="2" charset="0"/>
                <a:ea typeface="Inter" panose="02000503000000020004" pitchFamily="2" charset="0"/>
                <a:cs typeface="Cascadia Code" panose="020B0609020000020004" pitchFamily="49" charset="0"/>
              </a:rPr>
              <a:t>Snakemake</a:t>
            </a:r>
            <a:endParaRPr lang="en-US" sz="2400" dirty="0">
              <a:solidFill>
                <a:schemeClr val="accent1"/>
              </a:solidFill>
              <a:latin typeface="Cascadia Code" panose="020B0609020000020004" pitchFamily="49" charset="0"/>
              <a:ea typeface="Inter" panose="02000503000000020004" pitchFamily="2" charset="0"/>
              <a:cs typeface="Cascadia Code" panose="020B0609020000020004" pitchFamily="49" charset="0"/>
            </a:endParaRPr>
          </a:p>
        </p:txBody>
      </p:sp>
      <p:pic>
        <p:nvPicPr>
          <p:cNvPr id="28" name="Image 27">
            <a:extLst>
              <a:ext uri="{FF2B5EF4-FFF2-40B4-BE49-F238E27FC236}">
                <a16:creationId xmlns:a16="http://schemas.microsoft.com/office/drawing/2014/main" id="{1A6DBC85-AC6D-442A-A15C-A43F933E3E63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096000" y="3747041"/>
            <a:ext cx="5400000" cy="2636842"/>
          </a:xfrm>
          <a:prstGeom prst="rect">
            <a:avLst/>
          </a:prstGeom>
        </p:spPr>
      </p:pic>
      <p:pic>
        <p:nvPicPr>
          <p:cNvPr id="32" name="Image 31">
            <a:extLst>
              <a:ext uri="{FF2B5EF4-FFF2-40B4-BE49-F238E27FC236}">
                <a16:creationId xmlns:a16="http://schemas.microsoft.com/office/drawing/2014/main" id="{CEC6648A-A52A-403C-B947-83197F6F4956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6096000" y="597441"/>
            <a:ext cx="5400000" cy="2636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5226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CA55268C-E252-40A5-A783-30F1E606E8C5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0" y="0"/>
            <a:ext cx="12192000" cy="4420350"/>
          </a:xfrm>
          <a:prstGeom prst="rect">
            <a:avLst/>
          </a:prstGeom>
          <a:noFill/>
        </p:spPr>
        <p:txBody>
          <a:bodyPr wrap="square" lIns="360000" tIns="360000" rIns="360000" bIns="360000" anchor="ctr" anchorCtr="0">
            <a:spAutoFit/>
          </a:bodyPr>
          <a:lstStyle/>
          <a:p>
            <a:pPr>
              <a:buClr>
                <a:schemeClr val="accent1"/>
              </a:buClr>
            </a:pPr>
            <a:r>
              <a:rPr lang="en-US" sz="3600" b="1" i="0" dirty="0">
                <a:solidFill>
                  <a:schemeClr val="tx2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Create the Environment </a:t>
            </a:r>
            <a:r>
              <a:rPr lang="en-US" sz="3600" b="1" dirty="0">
                <a:solidFill>
                  <a:schemeClr val="tx2"/>
                </a:solidFill>
                <a:latin typeface="Inter" panose="02000503000000020004" pitchFamily="2" charset="0"/>
                <a:ea typeface="Inter" panose="02000503000000020004" pitchFamily="2" charset="0"/>
              </a:rPr>
              <a:t>B</a:t>
            </a:r>
            <a:r>
              <a:rPr lang="en-US" sz="3600" b="1" i="0" dirty="0">
                <a:solidFill>
                  <a:schemeClr val="tx2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efore </a:t>
            </a:r>
            <a:r>
              <a:rPr lang="en-US" sz="3600" b="1" dirty="0">
                <a:solidFill>
                  <a:schemeClr val="tx2"/>
                </a:solidFill>
                <a:latin typeface="Inter" panose="02000503000000020004" pitchFamily="2" charset="0"/>
                <a:ea typeface="Inter" panose="02000503000000020004" pitchFamily="2" charset="0"/>
              </a:rPr>
              <a:t>R</a:t>
            </a:r>
            <a:r>
              <a:rPr lang="en-US" sz="3600" b="1" i="0" dirty="0">
                <a:solidFill>
                  <a:schemeClr val="tx2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unning the Workflow</a:t>
            </a:r>
          </a:p>
          <a:p>
            <a:pPr>
              <a:buClr>
                <a:schemeClr val="accent1"/>
              </a:buClr>
            </a:pPr>
            <a:endParaRPr lang="en-US" sz="2400" dirty="0">
              <a:solidFill>
                <a:schemeClr val="tx2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  <a:p>
            <a:pPr>
              <a:buClr>
                <a:schemeClr val="accent1"/>
              </a:buClr>
            </a:pPr>
            <a:endParaRPr lang="en-US" sz="2400" b="0" i="0" dirty="0">
              <a:solidFill>
                <a:schemeClr val="tx2"/>
              </a:solidFill>
              <a:effectLst/>
              <a:latin typeface="Inter" panose="02000503000000020004" pitchFamily="2" charset="0"/>
              <a:ea typeface="Inter" panose="02000503000000020004" pitchFamily="2" charset="0"/>
            </a:endParaRP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400" b="0" i="0" dirty="0">
                <a:solidFill>
                  <a:schemeClr val="tx2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In some cases, when running in a HPC environment the compute nodes do not have internet access and the creation of the </a:t>
            </a:r>
            <a:r>
              <a:rPr lang="en-US" sz="2400" b="0" i="0" dirty="0" err="1">
                <a:solidFill>
                  <a:schemeClr val="tx2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Conda</a:t>
            </a:r>
            <a:r>
              <a:rPr lang="en-US" sz="2400" b="0" i="0" dirty="0">
                <a:solidFill>
                  <a:schemeClr val="tx2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 environment will fail</a:t>
            </a:r>
          </a:p>
          <a:p>
            <a:pPr>
              <a:buClr>
                <a:schemeClr val="accent1"/>
              </a:buClr>
            </a:pPr>
            <a:endParaRPr lang="en-US" sz="2400" b="0" i="0" dirty="0">
              <a:solidFill>
                <a:schemeClr val="bg1"/>
              </a:solidFill>
              <a:effectLst/>
              <a:latin typeface="Inter" panose="02000503000000020004" pitchFamily="2" charset="0"/>
              <a:ea typeface="Inter" panose="02000503000000020004" pitchFamily="2" charset="0"/>
            </a:endParaRP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400" b="0" i="0" dirty="0">
                <a:solidFill>
                  <a:schemeClr val="tx2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Solution is to create the </a:t>
            </a:r>
            <a:r>
              <a:rPr lang="en-US" sz="2400" dirty="0" err="1">
                <a:solidFill>
                  <a:schemeClr val="tx2"/>
                </a:solidFill>
                <a:latin typeface="Inter" panose="02000503000000020004" pitchFamily="2" charset="0"/>
                <a:ea typeface="Inter" panose="02000503000000020004" pitchFamily="2" charset="0"/>
              </a:rPr>
              <a:t>C</a:t>
            </a:r>
            <a:r>
              <a:rPr lang="en-US" sz="2400" b="0" i="0" dirty="0" err="1">
                <a:solidFill>
                  <a:schemeClr val="tx2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onda</a:t>
            </a:r>
            <a:r>
              <a:rPr lang="en-US" sz="2400" b="0" i="0" dirty="0">
                <a:solidFill>
                  <a:schemeClr val="tx2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 environment on the login node bu</a:t>
            </a:r>
            <a:r>
              <a:rPr lang="en-US" sz="2400" dirty="0">
                <a:solidFill>
                  <a:schemeClr val="tx2"/>
                </a:solidFill>
                <a:latin typeface="Inter" panose="02000503000000020004" pitchFamily="2" charset="0"/>
                <a:ea typeface="Inter" panose="02000503000000020004" pitchFamily="2" charset="0"/>
              </a:rPr>
              <a:t>t not run the full workflow</a:t>
            </a:r>
            <a:endParaRPr lang="en-US" sz="2400" dirty="0">
              <a:solidFill>
                <a:schemeClr val="tx2"/>
              </a:solidFill>
              <a:latin typeface="Cascadia Code" panose="020B0609020000020004" pitchFamily="49" charset="0"/>
              <a:ea typeface="Inter" panose="02000503000000020004" pitchFamily="2" charset="0"/>
              <a:cs typeface="Cascadia Code" panose="020B0609020000020004" pitchFamily="49" charset="0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531AFE6A-B4E7-4284-A0AC-C68CCB55210A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676000" y="4420350"/>
            <a:ext cx="6840000" cy="147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805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CA55268C-E252-40A5-A783-30F1E606E8C5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0" y="0"/>
            <a:ext cx="6096000" cy="6267009"/>
          </a:xfrm>
          <a:prstGeom prst="rect">
            <a:avLst/>
          </a:prstGeom>
          <a:noFill/>
        </p:spPr>
        <p:txBody>
          <a:bodyPr wrap="square" lIns="360000" tIns="360000" rIns="360000" bIns="360000" anchor="ctr" anchorCtr="0">
            <a:spAutoFit/>
          </a:bodyPr>
          <a:lstStyle/>
          <a:p>
            <a:pPr>
              <a:buClr>
                <a:schemeClr val="accent1"/>
              </a:buClr>
            </a:pPr>
            <a:r>
              <a:rPr lang="en-US" sz="3600" b="1" i="0" dirty="0">
                <a:solidFill>
                  <a:schemeClr val="tx2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Combining </a:t>
            </a:r>
            <a:r>
              <a:rPr lang="en-US" sz="3600" b="1" i="0" dirty="0" err="1">
                <a:solidFill>
                  <a:schemeClr val="tx2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Conda</a:t>
            </a:r>
            <a:r>
              <a:rPr lang="en-US" sz="3600" b="1" i="0" dirty="0">
                <a:solidFill>
                  <a:schemeClr val="tx2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 and Container</a:t>
            </a:r>
          </a:p>
          <a:p>
            <a:pPr>
              <a:buClr>
                <a:schemeClr val="accent1"/>
              </a:buClr>
            </a:pPr>
            <a:endParaRPr lang="en-US" sz="2400" dirty="0">
              <a:solidFill>
                <a:schemeClr val="tx2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  <a:p>
            <a:pPr>
              <a:buClr>
                <a:schemeClr val="accent1"/>
              </a:buClr>
            </a:pPr>
            <a:endParaRPr lang="en-US" sz="2400" b="0" i="0" dirty="0">
              <a:solidFill>
                <a:schemeClr val="tx2"/>
              </a:solidFill>
              <a:effectLst/>
              <a:latin typeface="Inter" panose="02000503000000020004" pitchFamily="2" charset="0"/>
              <a:ea typeface="Inter" panose="02000503000000020004" pitchFamily="2" charset="0"/>
            </a:endParaRP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400" b="0" i="0" dirty="0" err="1">
                <a:effectLst/>
                <a:latin typeface="Inter" panose="02000503000000020004" pitchFamily="2" charset="0"/>
                <a:ea typeface="Inter" panose="02000503000000020004" pitchFamily="2" charset="0"/>
              </a:rPr>
              <a:t>Snakemake</a:t>
            </a:r>
            <a:r>
              <a:rPr lang="en-US" sz="2400" b="0" i="0" dirty="0">
                <a:effectLst/>
                <a:latin typeface="Inter" panose="02000503000000020004" pitchFamily="2" charset="0"/>
                <a:ea typeface="Inter" panose="02000503000000020004" pitchFamily="2" charset="0"/>
              </a:rPr>
              <a:t> allows you to combine the definition of a </a:t>
            </a:r>
            <a:r>
              <a:rPr lang="en-US" sz="2400" b="0" i="0" dirty="0" err="1">
                <a:effectLst/>
                <a:latin typeface="Inter" panose="02000503000000020004" pitchFamily="2" charset="0"/>
                <a:ea typeface="Inter" panose="02000503000000020004" pitchFamily="2" charset="0"/>
              </a:rPr>
              <a:t>Conda</a:t>
            </a:r>
            <a:r>
              <a:rPr lang="en-US" sz="2400" b="0" i="0" dirty="0">
                <a:effectLst/>
                <a:latin typeface="Inter" panose="02000503000000020004" pitchFamily="2" charset="0"/>
                <a:ea typeface="Inter" panose="02000503000000020004" pitchFamily="2" charset="0"/>
              </a:rPr>
              <a:t> environment with running jobs in containers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en-US" sz="2400" b="0" i="0" dirty="0">
              <a:effectLst/>
              <a:latin typeface="Inter" panose="02000503000000020004" pitchFamily="2" charset="0"/>
              <a:ea typeface="Inter" panose="02000503000000020004" pitchFamily="2" charset="0"/>
            </a:endParaRP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400" b="0" i="0" dirty="0">
                <a:effectLst/>
                <a:latin typeface="Inter" panose="02000503000000020004" pitchFamily="2" charset="0"/>
                <a:ea typeface="Inter" panose="02000503000000020004" pitchFamily="2" charset="0"/>
              </a:rPr>
              <a:t>In that case you need to invoke </a:t>
            </a:r>
            <a:r>
              <a:rPr lang="en-US" sz="2400" b="0" i="0" dirty="0" err="1">
                <a:effectLst/>
                <a:latin typeface="Inter" panose="02000503000000020004" pitchFamily="2" charset="0"/>
                <a:ea typeface="Inter" panose="02000503000000020004" pitchFamily="2" charset="0"/>
              </a:rPr>
              <a:t>Snakemake</a:t>
            </a:r>
            <a:r>
              <a:rPr lang="en-US" sz="2400" b="0" i="0" dirty="0">
                <a:effectLst/>
                <a:latin typeface="Inter" panose="02000503000000020004" pitchFamily="2" charset="0"/>
                <a:ea typeface="Inter" panose="02000503000000020004" pitchFamily="2" charset="0"/>
              </a:rPr>
              <a:t> with both the </a:t>
            </a:r>
            <a:br>
              <a:rPr lang="en-US" sz="2400" dirty="0">
                <a:solidFill>
                  <a:schemeClr val="tx2"/>
                </a:solidFill>
                <a:latin typeface="Inter" panose="02000503000000020004" pitchFamily="2" charset="0"/>
                <a:ea typeface="Inter" panose="02000503000000020004" pitchFamily="2" charset="0"/>
              </a:rPr>
            </a:br>
            <a:r>
              <a:rPr lang="en-US" sz="2400" b="1" dirty="0">
                <a:solidFill>
                  <a:schemeClr val="accent2"/>
                </a:solidFill>
                <a:latin typeface="Cascadia Code" panose="020B0609020000020004" pitchFamily="49" charset="0"/>
                <a:ea typeface="Inter" panose="02000503000000020004" pitchFamily="2" charset="0"/>
                <a:cs typeface="Cascadia Code" panose="020B0609020000020004" pitchFamily="49" charset="0"/>
              </a:rPr>
              <a:t>–-use-</a:t>
            </a:r>
            <a:r>
              <a:rPr lang="en-US" sz="2400" b="1" dirty="0" err="1">
                <a:solidFill>
                  <a:schemeClr val="accent2"/>
                </a:solidFill>
                <a:latin typeface="Cascadia Code" panose="020B0609020000020004" pitchFamily="49" charset="0"/>
                <a:ea typeface="Inter" panose="02000503000000020004" pitchFamily="2" charset="0"/>
                <a:cs typeface="Cascadia Code" panose="020B0609020000020004" pitchFamily="49" charset="0"/>
              </a:rPr>
              <a:t>conda</a:t>
            </a:r>
            <a:r>
              <a:rPr lang="en-US" sz="2400" b="1" dirty="0">
                <a:solidFill>
                  <a:schemeClr val="accent2"/>
                </a:solidFill>
                <a:latin typeface="Inter" panose="02000503000000020004" pitchFamily="2" charset="0"/>
                <a:ea typeface="Inter" panose="02000503000000020004" pitchFamily="2" charset="0"/>
                <a:cs typeface="Cascadia Code" panose="020B0609020000020004" pitchFamily="49" charset="0"/>
              </a:rPr>
              <a:t> </a:t>
            </a:r>
            <a:r>
              <a:rPr lang="en-US" sz="2400" dirty="0">
                <a:latin typeface="Inter" panose="02000503000000020004" pitchFamily="2" charset="0"/>
                <a:ea typeface="Inter" panose="02000503000000020004" pitchFamily="2" charset="0"/>
                <a:cs typeface="Cascadia Code" panose="020B0609020000020004" pitchFamily="49" charset="0"/>
              </a:rPr>
              <a:t>and</a:t>
            </a:r>
            <a:r>
              <a:rPr lang="en-US" sz="2400" b="1" dirty="0">
                <a:solidFill>
                  <a:schemeClr val="accent2"/>
                </a:solidFill>
                <a:latin typeface="Inter" panose="02000503000000020004" pitchFamily="2" charset="0"/>
                <a:ea typeface="Inter" panose="02000503000000020004" pitchFamily="2" charset="0"/>
                <a:cs typeface="Cascadia Code" panose="020B0609020000020004" pitchFamily="49" charset="0"/>
              </a:rPr>
              <a:t> </a:t>
            </a:r>
            <a:br>
              <a:rPr lang="en-US" sz="2400" b="1" dirty="0">
                <a:solidFill>
                  <a:schemeClr val="accent2"/>
                </a:solidFill>
                <a:latin typeface="Inter" panose="02000503000000020004" pitchFamily="2" charset="0"/>
                <a:ea typeface="Inter" panose="02000503000000020004" pitchFamily="2" charset="0"/>
                <a:cs typeface="Cascadia Code" panose="020B0609020000020004" pitchFamily="49" charset="0"/>
              </a:rPr>
            </a:br>
            <a:r>
              <a:rPr lang="en-US" sz="2400" b="1" dirty="0">
                <a:solidFill>
                  <a:schemeClr val="accent2"/>
                </a:solidFill>
                <a:latin typeface="Cascadia Code" panose="020B0609020000020004" pitchFamily="49" charset="0"/>
                <a:ea typeface="Inter" panose="02000503000000020004" pitchFamily="2" charset="0"/>
                <a:cs typeface="Cascadia Code" panose="020B0609020000020004" pitchFamily="49" charset="0"/>
              </a:rPr>
              <a:t>-–use-singularity</a:t>
            </a:r>
            <a:r>
              <a:rPr lang="en-US" sz="2400" b="1" dirty="0">
                <a:solidFill>
                  <a:schemeClr val="accent2"/>
                </a:solidFill>
                <a:latin typeface="Inter" panose="02000503000000020004" pitchFamily="2" charset="0"/>
                <a:ea typeface="Inter" panose="02000503000000020004" pitchFamily="2" charset="0"/>
                <a:cs typeface="Cascadia Code" panose="020B0609020000020004" pitchFamily="49" charset="0"/>
              </a:rPr>
              <a:t> </a:t>
            </a:r>
            <a:r>
              <a:rPr lang="en-US" sz="2400" dirty="0">
                <a:latin typeface="Inter" panose="02000503000000020004" pitchFamily="2" charset="0"/>
                <a:ea typeface="Inter" panose="02000503000000020004" pitchFamily="2" charset="0"/>
                <a:cs typeface="Cascadia Code" panose="020B0609020000020004" pitchFamily="49" charset="0"/>
              </a:rPr>
              <a:t>options</a:t>
            </a:r>
            <a:endParaRPr lang="en-US" sz="2400" dirty="0">
              <a:latin typeface="Cascadia Code" panose="020B0609020000020004" pitchFamily="49" charset="0"/>
              <a:ea typeface="Inter" panose="02000503000000020004" pitchFamily="2" charset="0"/>
              <a:cs typeface="Cascadia Code" panose="020B0609020000020004" pitchFamily="49" charset="0"/>
            </a:endParaRP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en-US" sz="2400" b="0" i="0" dirty="0">
              <a:effectLst/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4CE3DF2C-8679-4B63-9ECF-CB7848C19B5B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096000" y="1329785"/>
            <a:ext cx="5400000" cy="4198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6523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CA7EB74C-81BF-4F98-B7A9-6E879BFF7CBB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6096000" cy="68580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360000" tIns="360000" rIns="360000" bIns="360000" numCol="1" anchor="ctr" anchorCtr="0" compatLnSpc="1">
            <a:prstTxWarp prst="textNoShape">
              <a:avLst/>
            </a:prstTxWarp>
            <a:no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tabLst/>
            </a:pPr>
            <a:r>
              <a:rPr lang="en-US" sz="3600" b="1" dirty="0">
                <a:latin typeface="Inter" panose="02000503000000020004" pitchFamily="2" charset="0"/>
                <a:ea typeface="Inter" panose="02000503000000020004" pitchFamily="2" charset="0"/>
              </a:rPr>
              <a:t>Using Environment Modules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§"/>
              <a:tabLst/>
            </a:pPr>
            <a:endParaRPr lang="en-US" sz="2400" dirty="0">
              <a:latin typeface="Inter" panose="02000503000000020004" pitchFamily="2" charset="0"/>
              <a:ea typeface="Inter" panose="02000503000000020004" pitchFamily="2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§"/>
              <a:tabLst/>
            </a:pPr>
            <a:endParaRPr lang="en-US" sz="2400" dirty="0">
              <a:latin typeface="Inter" panose="02000503000000020004" pitchFamily="2" charset="0"/>
              <a:ea typeface="Inter" panose="02000503000000020004" pitchFamily="2" charset="0"/>
            </a:endParaRP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400" b="0" i="0" dirty="0" err="1">
                <a:effectLst/>
                <a:latin typeface="Inter" panose="02000503000000020004" pitchFamily="2" charset="0"/>
                <a:ea typeface="Inter" panose="02000503000000020004" pitchFamily="2" charset="0"/>
              </a:rPr>
              <a:t>Snakemake</a:t>
            </a:r>
            <a:r>
              <a:rPr lang="en-US" sz="2400" b="0" i="0" dirty="0">
                <a:effectLst/>
                <a:latin typeface="Inter" panose="02000503000000020004" pitchFamily="2" charset="0"/>
                <a:ea typeface="Inter" panose="02000503000000020004" pitchFamily="2" charset="0"/>
              </a:rPr>
              <a:t> allows to define environment modules per rule using the </a:t>
            </a:r>
            <a:r>
              <a:rPr lang="en-US" sz="2400" b="1" i="0" dirty="0" err="1">
                <a:solidFill>
                  <a:schemeClr val="accent2"/>
                </a:solidFill>
                <a:effectLst/>
                <a:latin typeface="Cascadia Code" panose="020B0609020000020004" pitchFamily="49" charset="0"/>
                <a:ea typeface="Inter" panose="02000503000000020004" pitchFamily="2" charset="0"/>
                <a:cs typeface="Cascadia Code" panose="020B0609020000020004" pitchFamily="49" charset="0"/>
              </a:rPr>
              <a:t>envsmodules</a:t>
            </a:r>
            <a:r>
              <a:rPr lang="en-US" sz="2400" b="0" i="0" dirty="0">
                <a:solidFill>
                  <a:srgbClr val="404040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 directive </a:t>
            </a:r>
            <a:r>
              <a:rPr lang="en-US" sz="2400" dirty="0">
                <a:latin typeface="Inter" panose="02000503000000020004" pitchFamily="2" charset="0"/>
                <a:ea typeface="Inter" panose="02000503000000020004" pitchFamily="2" charset="0"/>
              </a:rPr>
              <a:t>to</a:t>
            </a:r>
            <a:r>
              <a:rPr lang="en-US" sz="2400" b="0" i="0" dirty="0">
                <a:effectLst/>
                <a:latin typeface="Inter" panose="02000503000000020004" pitchFamily="2" charset="0"/>
                <a:ea typeface="Inter" panose="02000503000000020004" pitchFamily="2" charset="0"/>
              </a:rPr>
              <a:t> provide a list of modules that should be loaded in the environment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en-US" sz="2400" b="0" i="0" dirty="0">
              <a:effectLst/>
              <a:latin typeface="Inter" panose="02000503000000020004" pitchFamily="2" charset="0"/>
              <a:ea typeface="Inter" panose="02000503000000020004" pitchFamily="2" charset="0"/>
            </a:endParaRP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latin typeface="Inter" panose="02000503000000020004" pitchFamily="2" charset="0"/>
                <a:ea typeface="Inter" panose="02000503000000020004" pitchFamily="2" charset="0"/>
              </a:rPr>
              <a:t>To use environment modules add the </a:t>
            </a:r>
            <a:r>
              <a:rPr lang="en-US" sz="2400" b="1" dirty="0">
                <a:solidFill>
                  <a:schemeClr val="accent2"/>
                </a:solidFill>
                <a:latin typeface="Cascadia Code" panose="020B0609020000020004" pitchFamily="49" charset="0"/>
                <a:ea typeface="Inter" panose="02000503000000020004" pitchFamily="2" charset="0"/>
                <a:cs typeface="Cascadia Code" panose="020B0609020000020004" pitchFamily="49" charset="0"/>
              </a:rPr>
              <a:t>–-use-</a:t>
            </a:r>
            <a:r>
              <a:rPr lang="en-US" sz="2400" b="1" dirty="0" err="1">
                <a:solidFill>
                  <a:schemeClr val="accent2"/>
                </a:solidFill>
                <a:latin typeface="Cascadia Code" panose="020B0609020000020004" pitchFamily="49" charset="0"/>
                <a:ea typeface="Inter" panose="02000503000000020004" pitchFamily="2" charset="0"/>
                <a:cs typeface="Cascadia Code" panose="020B0609020000020004" pitchFamily="49" charset="0"/>
              </a:rPr>
              <a:t>envmodules</a:t>
            </a:r>
            <a:r>
              <a:rPr lang="en-US" sz="2400" b="1" dirty="0">
                <a:solidFill>
                  <a:schemeClr val="accent2"/>
                </a:solidFill>
                <a:latin typeface="Inter" panose="02000503000000020004" pitchFamily="2" charset="0"/>
                <a:ea typeface="Inter" panose="02000503000000020004" pitchFamily="2" charset="0"/>
                <a:cs typeface="Cascadia Code" panose="020B0609020000020004" pitchFamily="49" charset="0"/>
              </a:rPr>
              <a:t> </a:t>
            </a:r>
            <a:r>
              <a:rPr lang="en-US" sz="2400" dirty="0">
                <a:latin typeface="Inter" panose="02000503000000020004" pitchFamily="2" charset="0"/>
                <a:ea typeface="Inter" panose="02000503000000020004" pitchFamily="2" charset="0"/>
                <a:cs typeface="Cascadia Code" panose="020B0609020000020004" pitchFamily="49" charset="0"/>
              </a:rPr>
              <a:t>option when launching </a:t>
            </a:r>
            <a:r>
              <a:rPr lang="en-US" sz="2400" dirty="0" err="1">
                <a:latin typeface="Inter" panose="02000503000000020004" pitchFamily="2" charset="0"/>
                <a:ea typeface="Inter" panose="02000503000000020004" pitchFamily="2" charset="0"/>
                <a:cs typeface="Cascadia Code" panose="020B0609020000020004" pitchFamily="49" charset="0"/>
              </a:rPr>
              <a:t>Snakemake</a:t>
            </a:r>
            <a:endParaRPr lang="en-US" sz="2400" dirty="0">
              <a:solidFill>
                <a:schemeClr val="accent1"/>
              </a:solidFill>
              <a:latin typeface="Cascadia Code" panose="020B0609020000020004" pitchFamily="49" charset="0"/>
              <a:ea typeface="Inter" panose="02000503000000020004" pitchFamily="2" charset="0"/>
              <a:cs typeface="Cascadia Code" panose="020B0609020000020004" pitchFamily="49" charset="0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9E80175B-E13B-4621-B0CF-F0F28499FA3A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096000" y="1150875"/>
            <a:ext cx="5400000" cy="455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0375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5777188-6ECF-4C7B-B3BF-B747808A0CFA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3B4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>
              <a:solidFill>
                <a:srgbClr val="ECEFF4"/>
              </a:solidFill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F2AC88DF-A63A-4872-BC3A-C9B8695D9FAC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0" y="3429000"/>
            <a:ext cx="12192000" cy="1333012"/>
          </a:xfrm>
          <a:prstGeom prst="rect">
            <a:avLst/>
          </a:prstGeom>
          <a:noFill/>
        </p:spPr>
        <p:txBody>
          <a:bodyPr wrap="square" tIns="360000" rIns="360000">
            <a:spAutoFit/>
          </a:bodyPr>
          <a:lstStyle/>
          <a:p>
            <a:pPr algn="r"/>
            <a:r>
              <a:rPr lang="en-US" sz="6000" b="1" i="0" dirty="0">
                <a:solidFill>
                  <a:schemeClr val="bg1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Scalability</a:t>
            </a:r>
            <a:endParaRPr lang="fr-BE" sz="6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74535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CA7EB74C-81BF-4F98-B7A9-6E879BFF7CBB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6096000" cy="68580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360000" tIns="360000" rIns="360000" bIns="360000" numCol="1" anchor="ctr" anchorCtr="0" compatLnSpc="1">
            <a:prstTxWarp prst="textNoShape">
              <a:avLst/>
            </a:prstTxWarp>
            <a:no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tabLst/>
            </a:pPr>
            <a:endParaRPr kumimoji="0" lang="fr-FR" altLang="fr-FR" sz="2400" b="0" i="0" u="none" strike="noStrike" cap="none" normalizeH="0" baseline="0" dirty="0">
              <a:ln>
                <a:noFill/>
              </a:ln>
              <a:effectLst/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164254DE-298E-4546-BC65-D6B31FDF841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096000" y="1819107"/>
            <a:ext cx="5400000" cy="3219786"/>
          </a:xfrm>
          <a:prstGeom prst="rect">
            <a:avLst/>
          </a:prstGeom>
        </p:spPr>
      </p:pic>
      <p:sp>
        <p:nvSpPr>
          <p:cNvPr id="8" name="Rectangle 1">
            <a:extLst>
              <a:ext uri="{FF2B5EF4-FFF2-40B4-BE49-F238E27FC236}">
                <a16:creationId xmlns:a16="http://schemas.microsoft.com/office/drawing/2014/main" id="{FAA8DE85-6AED-40CD-8606-87B90821D951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0"/>
            <a:ext cx="6096000" cy="68580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360000" tIns="360000" rIns="360000" bIns="360000" numCol="1" anchor="ctr" anchorCtr="0" compatLnSpc="1">
            <a:prstTxWarp prst="textNoShape">
              <a:avLst/>
            </a:prstTxWarp>
            <a:no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tabLst/>
            </a:pPr>
            <a:r>
              <a:rPr lang="en-US" sz="3600" b="1" dirty="0">
                <a:latin typeface="Inter" panose="02000503000000020004" pitchFamily="2" charset="0"/>
                <a:ea typeface="Inter" panose="02000503000000020004" pitchFamily="2" charset="0"/>
              </a:rPr>
              <a:t>Setting the Number of Threads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§"/>
              <a:tabLst/>
            </a:pPr>
            <a:endParaRPr lang="en-US" sz="2400" dirty="0">
              <a:latin typeface="Inter" panose="02000503000000020004" pitchFamily="2" charset="0"/>
              <a:ea typeface="Inter" panose="02000503000000020004" pitchFamily="2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§"/>
              <a:tabLst/>
            </a:pPr>
            <a:endParaRPr lang="en-US" sz="2400" dirty="0">
              <a:latin typeface="Inter" panose="02000503000000020004" pitchFamily="2" charset="0"/>
              <a:ea typeface="Inter" panose="02000503000000020004" pitchFamily="2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§"/>
              <a:tabLst/>
            </a:pPr>
            <a:r>
              <a:rPr lang="en-US" sz="2400" b="0" i="0" dirty="0">
                <a:effectLst/>
                <a:latin typeface="Inter" panose="02000503000000020004" pitchFamily="2" charset="0"/>
                <a:ea typeface="Inter" panose="02000503000000020004" pitchFamily="2" charset="0"/>
              </a:rPr>
              <a:t>You can specify the number of threads to use for a specific rule with the </a:t>
            </a:r>
            <a:r>
              <a:rPr lang="en-US" sz="2400" b="1" i="0" dirty="0">
                <a:solidFill>
                  <a:schemeClr val="accent2"/>
                </a:solidFill>
                <a:effectLst/>
                <a:latin typeface="Cascadia Code" panose="020B0609020000020004" pitchFamily="49" charset="0"/>
                <a:ea typeface="Inter" panose="02000503000000020004" pitchFamily="2" charset="0"/>
                <a:cs typeface="Cascadia Code" panose="020B0609020000020004" pitchFamily="49" charset="0"/>
              </a:rPr>
              <a:t>threads</a:t>
            </a:r>
            <a:r>
              <a:rPr lang="en-US" sz="2400" b="0" i="0" dirty="0">
                <a:effectLst/>
                <a:latin typeface="Inter" panose="02000503000000020004" pitchFamily="2" charset="0"/>
                <a:ea typeface="Inter" panose="02000503000000020004" pitchFamily="2" charset="0"/>
              </a:rPr>
              <a:t> directive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§"/>
              <a:tabLst/>
            </a:pPr>
            <a:endParaRPr lang="en-US" sz="2400" dirty="0">
              <a:latin typeface="Inter" panose="02000503000000020004" pitchFamily="2" charset="0"/>
              <a:ea typeface="Inter" panose="02000503000000020004" pitchFamily="2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§"/>
              <a:tabLst/>
            </a:pPr>
            <a:r>
              <a:rPr lang="en-US" sz="2400" b="0" i="0" dirty="0" err="1">
                <a:effectLst/>
                <a:latin typeface="Inter" panose="02000503000000020004" pitchFamily="2" charset="0"/>
                <a:ea typeface="Inter" panose="02000503000000020004" pitchFamily="2" charset="0"/>
              </a:rPr>
              <a:t>Snakemake</a:t>
            </a:r>
            <a:r>
              <a:rPr lang="en-US" sz="2400" b="0" i="0" dirty="0">
                <a:effectLst/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2400" dirty="0">
                <a:latin typeface="Inter" panose="02000503000000020004" pitchFamily="2" charset="0"/>
                <a:ea typeface="Inter" panose="02000503000000020004" pitchFamily="2" charset="0"/>
              </a:rPr>
              <a:t>will set common environment variables to the value given of the</a:t>
            </a:r>
            <a:r>
              <a:rPr lang="en-US" sz="2400" b="1" dirty="0">
                <a:latin typeface="Inter" panose="02000503000000020004" pitchFamily="2" charset="0"/>
                <a:ea typeface="Inter" panose="02000503000000020004" pitchFamily="2" charset="0"/>
                <a:cs typeface="Cascadia Code" panose="020B0609020000020004" pitchFamily="49" charset="0"/>
              </a:rPr>
              <a:t> </a:t>
            </a:r>
            <a:r>
              <a:rPr lang="en-US" sz="2400" b="1" i="0" dirty="0">
                <a:solidFill>
                  <a:schemeClr val="accent2"/>
                </a:solidFill>
                <a:effectLst/>
                <a:latin typeface="Cascadia Code" panose="020B0609020000020004" pitchFamily="49" charset="0"/>
                <a:ea typeface="Inter" panose="02000503000000020004" pitchFamily="2" charset="0"/>
                <a:cs typeface="Cascadia Code" panose="020B0609020000020004" pitchFamily="49" charset="0"/>
              </a:rPr>
              <a:t>threads</a:t>
            </a:r>
            <a:r>
              <a:rPr lang="en-US" sz="2400" b="0" i="0" dirty="0">
                <a:effectLst/>
                <a:latin typeface="Inter" panose="02000503000000020004" pitchFamily="2" charset="0"/>
                <a:ea typeface="Inter" panose="02000503000000020004" pitchFamily="2" charset="0"/>
              </a:rPr>
              <a:t> directive: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§"/>
              <a:tabLst/>
            </a:pPr>
            <a:endParaRPr lang="en-US" sz="2400" b="0" i="0" dirty="0">
              <a:effectLst/>
              <a:latin typeface="Inter" panose="02000503000000020004" pitchFamily="2" charset="0"/>
              <a:ea typeface="Inter" panose="02000503000000020004" pitchFamily="2" charset="0"/>
            </a:endParaRPr>
          </a:p>
          <a:p>
            <a:pPr marL="800100" lvl="1" indent="-342900" defTabSz="914400">
              <a:buClr>
                <a:schemeClr val="accent3"/>
              </a:buClr>
              <a:buFont typeface="Wingdings" panose="05000000000000000000" pitchFamily="2" charset="2"/>
              <a:buChar char="§"/>
            </a:pPr>
            <a:r>
              <a:rPr kumimoji="0" lang="fr-FR" altLang="fr-FR" sz="2400" b="0" i="0" u="none" strike="noStrike" cap="none" normalizeH="0" baseline="0" dirty="0">
                <a:ln>
                  <a:noFill/>
                </a:ln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OMP_NUM_THREADS</a:t>
            </a:r>
          </a:p>
          <a:p>
            <a:pPr marL="800100" lvl="1" indent="-342900" defTabSz="914400">
              <a:buClr>
                <a:schemeClr val="accent3"/>
              </a:buClr>
              <a:buFont typeface="Wingdings" panose="05000000000000000000" pitchFamily="2" charset="2"/>
              <a:buChar char="§"/>
            </a:pPr>
            <a:r>
              <a:rPr kumimoji="0" lang="fr-FR" altLang="fr-FR" sz="2400" b="0" i="0" u="none" strike="noStrike" cap="none" normalizeH="0" baseline="0" dirty="0">
                <a:ln>
                  <a:noFill/>
                </a:ln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OPENBLAS_NUM_THREADS </a:t>
            </a:r>
          </a:p>
          <a:p>
            <a:pPr marL="800100" lvl="1" indent="-342900" defTabSz="914400">
              <a:buClr>
                <a:schemeClr val="accent3"/>
              </a:buClr>
              <a:buFont typeface="Wingdings" panose="05000000000000000000" pitchFamily="2" charset="2"/>
              <a:buChar char="§"/>
            </a:pPr>
            <a:r>
              <a:rPr kumimoji="0" lang="fr-FR" altLang="fr-FR" sz="2400" b="0" i="0" u="none" strike="noStrike" cap="none" normalizeH="0" baseline="0" dirty="0">
                <a:ln>
                  <a:noFill/>
                </a:ln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MKL_NUM_THREADS</a:t>
            </a:r>
          </a:p>
        </p:txBody>
      </p:sp>
    </p:spTree>
    <p:extLst>
      <p:ext uri="{BB962C8B-B14F-4D97-AF65-F5344CB8AC3E}">
        <p14:creationId xmlns:p14="http://schemas.microsoft.com/office/powerpoint/2010/main" val="2883675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CA7EB74C-81BF-4F98-B7A9-6E879BFF7CBB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6096000" cy="68580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360000" tIns="360000" rIns="360000" bIns="360000" numCol="1" anchor="ctr" anchorCtr="0" compatLnSpc="1">
            <a:prstTxWarp prst="textNoShape">
              <a:avLst/>
            </a:prstTxWarp>
            <a:no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tabLst/>
            </a:pPr>
            <a:r>
              <a:rPr lang="en-US" sz="3600" b="1" dirty="0">
                <a:latin typeface="Inter" panose="02000503000000020004" pitchFamily="2" charset="0"/>
                <a:ea typeface="Inter" panose="02000503000000020004" pitchFamily="2" charset="0"/>
              </a:rPr>
              <a:t>Setting the Number of Threads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§"/>
              <a:tabLst/>
            </a:pPr>
            <a:endParaRPr lang="en-US" sz="2400" dirty="0">
              <a:latin typeface="Inter" panose="02000503000000020004" pitchFamily="2" charset="0"/>
              <a:ea typeface="Inter" panose="02000503000000020004" pitchFamily="2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§"/>
              <a:tabLst/>
            </a:pPr>
            <a:endParaRPr lang="en-US" sz="2400" dirty="0">
              <a:latin typeface="Inter" panose="02000503000000020004" pitchFamily="2" charset="0"/>
              <a:ea typeface="Inter" panose="02000503000000020004" pitchFamily="2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§"/>
              <a:tabLst/>
            </a:pPr>
            <a:r>
              <a:rPr lang="en-US" sz="2400" dirty="0">
                <a:latin typeface="Inter" panose="02000503000000020004" pitchFamily="2" charset="0"/>
                <a:ea typeface="Inter" panose="02000503000000020004" pitchFamily="2" charset="0"/>
              </a:rPr>
              <a:t>S</a:t>
            </a:r>
            <a:r>
              <a:rPr lang="en-US" sz="2400" b="0" i="0" dirty="0">
                <a:effectLst/>
                <a:latin typeface="Inter" panose="02000503000000020004" pitchFamily="2" charset="0"/>
                <a:ea typeface="Inter" panose="02000503000000020004" pitchFamily="2" charset="0"/>
              </a:rPr>
              <a:t>pecified threads must be seen as a maximum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tabLst/>
            </a:pPr>
            <a:endParaRPr kumimoji="0" lang="fr-FR" altLang="fr-FR" sz="2400" b="0" i="0" u="none" strike="noStrike" cap="none" normalizeH="0" baseline="0" dirty="0">
              <a:ln>
                <a:noFill/>
              </a:ln>
              <a:effectLst/>
              <a:latin typeface="Inter" panose="02000503000000020004" pitchFamily="2" charset="0"/>
              <a:ea typeface="Inter" panose="02000503000000020004" pitchFamily="2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§"/>
              <a:tabLst/>
            </a:pP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effectLst/>
                <a:latin typeface="Inter" panose="02000503000000020004" pitchFamily="2" charset="0"/>
                <a:ea typeface="Inter" panose="02000503000000020004" pitchFamily="2" charset="0"/>
              </a:rPr>
              <a:t>When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effectLst/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kumimoji="0" lang="en-GB" altLang="fr-FR" sz="2400" b="0" i="0" u="none" strike="noStrike" cap="none" normalizeH="0" baseline="0" dirty="0" err="1">
                <a:ln>
                  <a:noFill/>
                </a:ln>
                <a:effectLst/>
                <a:latin typeface="Inter" panose="02000503000000020004" pitchFamily="2" charset="0"/>
                <a:ea typeface="Inter" panose="02000503000000020004" pitchFamily="2" charset="0"/>
              </a:rPr>
              <a:t>Snakemake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effectLst/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effectLst/>
                <a:latin typeface="Inter" panose="02000503000000020004" pitchFamily="2" charset="0"/>
                <a:ea typeface="Inter" panose="02000503000000020004" pitchFamily="2" charset="0"/>
              </a:rPr>
              <a:t>is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effectLst/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effectLst/>
                <a:latin typeface="Inter" panose="02000503000000020004" pitchFamily="2" charset="0"/>
                <a:ea typeface="Inter" panose="02000503000000020004" pitchFamily="2" charset="0"/>
              </a:rPr>
              <a:t>executed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effectLst/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effectLst/>
                <a:latin typeface="Inter" panose="02000503000000020004" pitchFamily="2" charset="0"/>
                <a:ea typeface="Inter" panose="02000503000000020004" pitchFamily="2" charset="0"/>
              </a:rPr>
              <a:t>with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effectLst/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effectLst/>
                <a:latin typeface="Inter" panose="02000503000000020004" pitchFamily="2" charset="0"/>
                <a:ea typeface="Inter" panose="02000503000000020004" pitchFamily="2" charset="0"/>
              </a:rPr>
              <a:t>fewer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effectLst/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effectLst/>
                <a:latin typeface="Inter" panose="02000503000000020004" pitchFamily="2" charset="0"/>
                <a:ea typeface="Inter" panose="02000503000000020004" pitchFamily="2" charset="0"/>
              </a:rPr>
              <a:t>cores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effectLst/>
                <a:latin typeface="Inter" panose="02000503000000020004" pitchFamily="2" charset="0"/>
                <a:ea typeface="Inter" panose="02000503000000020004" pitchFamily="2" charset="0"/>
              </a:rPr>
              <a:t>, the 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effectLst/>
                <a:latin typeface="Inter" panose="02000503000000020004" pitchFamily="2" charset="0"/>
                <a:ea typeface="Inter" panose="02000503000000020004" pitchFamily="2" charset="0"/>
              </a:rPr>
              <a:t>number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effectLst/>
                <a:latin typeface="Inter" panose="02000503000000020004" pitchFamily="2" charset="0"/>
                <a:ea typeface="Inter" panose="02000503000000020004" pitchFamily="2" charset="0"/>
              </a:rPr>
              <a:t> of threads 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effectLst/>
                <a:latin typeface="Inter" panose="02000503000000020004" pitchFamily="2" charset="0"/>
                <a:ea typeface="Inter" panose="02000503000000020004" pitchFamily="2" charset="0"/>
              </a:rPr>
              <a:t>will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effectLst/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effectLst/>
                <a:latin typeface="Inter" panose="02000503000000020004" pitchFamily="2" charset="0"/>
                <a:ea typeface="Inter" panose="02000503000000020004" pitchFamily="2" charset="0"/>
              </a:rPr>
              <a:t>be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effectLst/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effectLst/>
                <a:latin typeface="Inter" panose="02000503000000020004" pitchFamily="2" charset="0"/>
                <a:ea typeface="Inter" panose="02000503000000020004" pitchFamily="2" charset="0"/>
              </a:rPr>
              <a:t>adjusted</a:t>
            </a:r>
            <a:r>
              <a:rPr lang="fr-FR" altLang="fr-FR" sz="2400" dirty="0">
                <a:latin typeface="Inter" panose="02000503000000020004" pitchFamily="2" charset="0"/>
                <a:ea typeface="Inter" panose="02000503000000020004" pitchFamily="2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2400" b="0" i="0" u="none" strike="noStrike" cap="none" normalizeH="0" baseline="0" dirty="0">
              <a:ln>
                <a:noFill/>
              </a:ln>
              <a:effectLst/>
              <a:latin typeface="Inter" panose="02000503000000020004" pitchFamily="2" charset="0"/>
              <a:ea typeface="Inter" panose="02000503000000020004" pitchFamily="2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2400" b="1" i="0" u="none" strike="noStrike" cap="none" normalizeH="0" baseline="0" dirty="0">
                <a:ln>
                  <a:noFill/>
                </a:ln>
                <a:solidFill>
                  <a:schemeClr val="accent2"/>
                </a:solidFill>
                <a:effectLst/>
                <a:latin typeface="Cascadia Code" panose="020B0609020000020004" pitchFamily="49" charset="0"/>
                <a:ea typeface="Inter" panose="02000503000000020004" pitchFamily="2" charset="0"/>
                <a:cs typeface="Cascadia Code" panose="020B0609020000020004" pitchFamily="49" charset="0"/>
              </a:rPr>
              <a:t>threads = min(threads, </a:t>
            </a:r>
            <a:r>
              <a:rPr kumimoji="0" lang="fr-FR" altLang="fr-FR" sz="2400" b="1" i="0" u="none" strike="noStrike" cap="none" normalizeH="0" baseline="0" dirty="0" err="1">
                <a:ln>
                  <a:noFill/>
                </a:ln>
                <a:solidFill>
                  <a:schemeClr val="accent2"/>
                </a:solidFill>
                <a:effectLst/>
                <a:latin typeface="Cascadia Code" panose="020B0609020000020004" pitchFamily="49" charset="0"/>
                <a:ea typeface="Inter" panose="02000503000000020004" pitchFamily="2" charset="0"/>
                <a:cs typeface="Cascadia Code" panose="020B0609020000020004" pitchFamily="49" charset="0"/>
              </a:rPr>
              <a:t>cores</a:t>
            </a:r>
            <a:r>
              <a:rPr kumimoji="0" lang="fr-FR" altLang="fr-FR" sz="2400" b="1" i="0" u="none" strike="noStrike" cap="none" normalizeH="0" baseline="0" dirty="0">
                <a:ln>
                  <a:noFill/>
                </a:ln>
                <a:solidFill>
                  <a:schemeClr val="accent2"/>
                </a:solidFill>
                <a:effectLst/>
                <a:latin typeface="Cascadia Code" panose="020B0609020000020004" pitchFamily="49" charset="0"/>
                <a:ea typeface="Inter" panose="02000503000000020004" pitchFamily="2" charset="0"/>
                <a:cs typeface="Cascadia Code" panose="020B0609020000020004" pitchFamily="49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altLang="fr-FR" sz="2400" dirty="0">
              <a:latin typeface="Inter" panose="02000503000000020004" pitchFamily="2" charset="0"/>
              <a:ea typeface="Inter" panose="02000503000000020004" pitchFamily="2" charset="0"/>
            </a:endParaRPr>
          </a:p>
          <a:p>
            <a:pPr lvl="1" defTabSz="914400"/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effectLst/>
                <a:latin typeface="Inter" panose="02000503000000020004" pitchFamily="2" charset="0"/>
                <a:ea typeface="Inter" panose="02000503000000020004" pitchFamily="2" charset="0"/>
              </a:rPr>
              <a:t>with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effectLst/>
                <a:latin typeface="Inter" panose="02000503000000020004" pitchFamily="2" charset="0"/>
                <a:ea typeface="Inter" panose="02000503000000020004" pitchFamily="2" charset="0"/>
              </a:rPr>
              <a:t> </a:t>
            </a:r>
            <a:r>
              <a:rPr kumimoji="0" lang="fr-FR" altLang="fr-FR" sz="2400" b="1" i="0" u="none" strike="noStrike" cap="none" normalizeH="0" baseline="0" dirty="0" err="1">
                <a:ln>
                  <a:noFill/>
                </a:ln>
                <a:solidFill>
                  <a:schemeClr val="accent2"/>
                </a:solidFill>
                <a:effectLst/>
                <a:latin typeface="Cascadia Code" panose="020B0609020000020004" pitchFamily="49" charset="0"/>
                <a:ea typeface="Inter" panose="02000503000000020004" pitchFamily="2" charset="0"/>
                <a:cs typeface="Cascadia Code" panose="020B0609020000020004" pitchFamily="49" charset="0"/>
              </a:rPr>
              <a:t>cores</a:t>
            </a:r>
            <a:r>
              <a:rPr lang="fr-FR" altLang="fr-FR" sz="2400" dirty="0">
                <a:latin typeface="Inter" panose="02000503000000020004" pitchFamily="2" charset="0"/>
                <a:ea typeface="Inter" panose="02000503000000020004" pitchFamily="2" charset="0"/>
                <a:cs typeface="Cascadia Code" panose="020B0609020000020004" pitchFamily="49" charset="0"/>
              </a:rPr>
              <a:t>, 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effectLst/>
                <a:latin typeface="Inter" panose="02000503000000020004" pitchFamily="2" charset="0"/>
                <a:ea typeface="Inter" panose="02000503000000020004" pitchFamily="2" charset="0"/>
              </a:rPr>
              <a:t>the 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effectLst/>
                <a:latin typeface="Inter" panose="02000503000000020004" pitchFamily="2" charset="0"/>
                <a:ea typeface="Inter" panose="02000503000000020004" pitchFamily="2" charset="0"/>
              </a:rPr>
              <a:t>number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effectLst/>
                <a:latin typeface="Inter" panose="02000503000000020004" pitchFamily="2" charset="0"/>
                <a:ea typeface="Inter" panose="02000503000000020004" pitchFamily="2" charset="0"/>
              </a:rPr>
              <a:t> of 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effectLst/>
                <a:latin typeface="Inter" panose="02000503000000020004" pitchFamily="2" charset="0"/>
                <a:ea typeface="Inter" panose="02000503000000020004" pitchFamily="2" charset="0"/>
              </a:rPr>
              <a:t>cores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effectLst/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effectLst/>
                <a:latin typeface="Inter" panose="02000503000000020004" pitchFamily="2" charset="0"/>
                <a:ea typeface="Inter" panose="02000503000000020004" pitchFamily="2" charset="0"/>
              </a:rPr>
              <a:t>specified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effectLst/>
                <a:latin typeface="Inter" panose="02000503000000020004" pitchFamily="2" charset="0"/>
                <a:ea typeface="Inter" panose="02000503000000020004" pitchFamily="2" charset="0"/>
              </a:rPr>
              <a:t> at the command line </a:t>
            </a:r>
          </a:p>
          <a:p>
            <a:pPr lvl="1" defTabSz="914400"/>
            <a:r>
              <a:rPr kumimoji="0" lang="fr-FR" altLang="fr-FR" sz="2400" b="0" i="0" u="none" strike="noStrike" cap="none" normalizeH="0" baseline="0" dirty="0">
                <a:ln>
                  <a:noFill/>
                </a:ln>
                <a:effectLst/>
                <a:latin typeface="Inter" panose="02000503000000020004" pitchFamily="2" charset="0"/>
                <a:ea typeface="Inter" panose="02000503000000020004" pitchFamily="2" charset="0"/>
              </a:rPr>
              <a:t>(</a:t>
            </a:r>
            <a:r>
              <a:rPr kumimoji="0" lang="fr-FR" altLang="fr-FR" sz="2400" b="1" i="0" u="none" strike="noStrike" cap="none" normalizeH="0" baseline="0" dirty="0">
                <a:ln>
                  <a:noFill/>
                </a:ln>
                <a:solidFill>
                  <a:schemeClr val="accent2"/>
                </a:solidFill>
                <a:effectLst/>
                <a:latin typeface="Cascadia Code" panose="020B0609020000020004" pitchFamily="49" charset="0"/>
                <a:ea typeface="Inter" panose="02000503000000020004" pitchFamily="2" charset="0"/>
                <a:cs typeface="Cascadia Code" panose="020B0609020000020004" pitchFamily="49" charset="0"/>
              </a:rPr>
              <a:t>--</a:t>
            </a:r>
            <a:r>
              <a:rPr kumimoji="0" lang="fr-FR" altLang="fr-FR" sz="2400" b="1" i="0" u="none" strike="noStrike" cap="none" normalizeH="0" baseline="0" dirty="0" err="1">
                <a:ln>
                  <a:noFill/>
                </a:ln>
                <a:solidFill>
                  <a:schemeClr val="accent2"/>
                </a:solidFill>
                <a:effectLst/>
                <a:latin typeface="Cascadia Code" panose="020B0609020000020004" pitchFamily="49" charset="0"/>
                <a:ea typeface="Inter" panose="02000503000000020004" pitchFamily="2" charset="0"/>
                <a:cs typeface="Cascadia Code" panose="020B0609020000020004" pitchFamily="49" charset="0"/>
              </a:rPr>
              <a:t>cores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effectLst/>
                <a:latin typeface="Inter" panose="02000503000000020004" pitchFamily="2" charset="0"/>
                <a:ea typeface="Inter" panose="02000503000000020004" pitchFamily="2" charset="0"/>
              </a:rPr>
              <a:t> option) 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164254DE-298E-4546-BC65-D6B31FDF841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096000" y="1819107"/>
            <a:ext cx="5400000" cy="3219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1119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CA7EB74C-81BF-4F98-B7A9-6E879BFF7CBB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12192000" cy="497434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360000" tIns="360000" rIns="360000" bIns="36000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tabLst/>
            </a:pPr>
            <a:r>
              <a:rPr lang="en-US" sz="3600" b="1" dirty="0">
                <a:latin typeface="Inter" panose="02000503000000020004" pitchFamily="2" charset="0"/>
                <a:ea typeface="Inter" panose="02000503000000020004" pitchFamily="2" charset="0"/>
              </a:rPr>
              <a:t>Running on an HPC cluster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§"/>
              <a:tabLst/>
            </a:pPr>
            <a:endParaRPr lang="en-US" sz="2400" dirty="0">
              <a:latin typeface="Inter" panose="02000503000000020004" pitchFamily="2" charset="0"/>
              <a:ea typeface="Inter" panose="02000503000000020004" pitchFamily="2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§"/>
              <a:tabLst/>
            </a:pPr>
            <a:endParaRPr lang="en-US" sz="2400" dirty="0">
              <a:latin typeface="Inter" panose="02000503000000020004" pitchFamily="2" charset="0"/>
              <a:ea typeface="Inter" panose="02000503000000020004" pitchFamily="2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§"/>
              <a:tabLst/>
            </a:pPr>
            <a:r>
              <a:rPr lang="en-US" sz="2400" b="0" i="0" dirty="0" err="1">
                <a:effectLst/>
                <a:latin typeface="Inter" panose="02000503000000020004" pitchFamily="2" charset="0"/>
                <a:ea typeface="Inter" panose="02000503000000020004" pitchFamily="2" charset="0"/>
              </a:rPr>
              <a:t>Snakemake</a:t>
            </a:r>
            <a:r>
              <a:rPr lang="en-US" sz="2400" b="0" i="0" dirty="0">
                <a:effectLst/>
                <a:latin typeface="Inter" panose="02000503000000020004" pitchFamily="2" charset="0"/>
                <a:ea typeface="Inter" panose="02000503000000020004" pitchFamily="2" charset="0"/>
              </a:rPr>
              <a:t> can compile jobs into scripts that will run on the compute node of and HPC cluster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§"/>
              <a:tabLst/>
            </a:pPr>
            <a:endParaRPr kumimoji="0" lang="en-US" altLang="fr-FR" sz="2400" u="none" strike="noStrike" cap="none" normalizeH="0" baseline="0" dirty="0">
              <a:ln>
                <a:noFill/>
              </a:ln>
              <a:latin typeface="Inter" panose="02000503000000020004" pitchFamily="2" charset="0"/>
              <a:ea typeface="Inter" panose="02000503000000020004" pitchFamily="2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§"/>
              <a:tabLst/>
            </a:pPr>
            <a:r>
              <a:rPr lang="en-US" altLang="fr-FR" sz="2400" b="0" i="0" dirty="0">
                <a:effectLst/>
                <a:latin typeface="Inter" panose="02000503000000020004" pitchFamily="2" charset="0"/>
                <a:ea typeface="Inter" panose="02000503000000020004" pitchFamily="2" charset="0"/>
              </a:rPr>
              <a:t>The jobs are submitted to the cluster via a submission command that is provided by passing the </a:t>
            </a:r>
            <a:r>
              <a:rPr lang="en-US" altLang="fr-FR" sz="2400" b="1" i="0" dirty="0">
                <a:solidFill>
                  <a:schemeClr val="accent2"/>
                </a:solidFill>
                <a:effectLst/>
                <a:latin typeface="Cascadia Code" panose="020B0609020000020004" pitchFamily="49" charset="0"/>
                <a:ea typeface="Inter" panose="02000503000000020004" pitchFamily="2" charset="0"/>
                <a:cs typeface="Cascadia Code" panose="020B0609020000020004" pitchFamily="49" charset="0"/>
              </a:rPr>
              <a:t>--cluster</a:t>
            </a:r>
            <a:r>
              <a:rPr lang="en-US" altLang="fr-FR" sz="2400" b="0" i="0" dirty="0">
                <a:effectLst/>
                <a:latin typeface="Inter" panose="02000503000000020004" pitchFamily="2" charset="0"/>
                <a:ea typeface="Inter" panose="02000503000000020004" pitchFamily="2" charset="0"/>
              </a:rPr>
              <a:t> option to the command line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§"/>
              <a:tabLst/>
            </a:pPr>
            <a:endParaRPr kumimoji="0" lang="en-US" altLang="fr-FR" sz="2400" u="none" strike="noStrike" cap="none" normalizeH="0" baseline="0" dirty="0">
              <a:ln>
                <a:noFill/>
              </a:ln>
              <a:latin typeface="Inter" panose="02000503000000020004" pitchFamily="2" charset="0"/>
              <a:ea typeface="Inter" panose="02000503000000020004" pitchFamily="2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§"/>
              <a:tabLst/>
            </a:pPr>
            <a:r>
              <a:rPr lang="en-US" altLang="fr-FR" sz="2400" b="0" i="0" dirty="0">
                <a:effectLst/>
                <a:latin typeface="Inter" panose="02000503000000020004" pitchFamily="2" charset="0"/>
                <a:ea typeface="Inter" panose="02000503000000020004" pitchFamily="2" charset="0"/>
              </a:rPr>
              <a:t>The maximum number of jobs </a:t>
            </a:r>
            <a:r>
              <a:rPr lang="en-US" altLang="fr-FR" sz="2400" dirty="0">
                <a:latin typeface="Inter" panose="02000503000000020004" pitchFamily="2" charset="0"/>
                <a:ea typeface="Inter" panose="02000503000000020004" pitchFamily="2" charset="0"/>
              </a:rPr>
              <a:t>to be submitted at once is set using the </a:t>
            </a:r>
            <a:br>
              <a:rPr lang="en-US" altLang="fr-FR" sz="2400" dirty="0">
                <a:latin typeface="Inter" panose="02000503000000020004" pitchFamily="2" charset="0"/>
                <a:ea typeface="Inter" panose="02000503000000020004" pitchFamily="2" charset="0"/>
              </a:rPr>
            </a:br>
            <a:r>
              <a:rPr lang="en-US" altLang="fr-FR" sz="2400" b="1" dirty="0">
                <a:solidFill>
                  <a:schemeClr val="accent2"/>
                </a:solidFill>
                <a:latin typeface="Cascadia Code" panose="020B0609020000020004" pitchFamily="49" charset="0"/>
                <a:ea typeface="Inter" panose="02000503000000020004" pitchFamily="2" charset="0"/>
                <a:cs typeface="Cascadia Code" panose="020B0609020000020004" pitchFamily="49" charset="0"/>
              </a:rPr>
              <a:t>--jobs</a:t>
            </a:r>
            <a:r>
              <a:rPr lang="en-US" altLang="fr-FR" sz="2400" b="1" dirty="0">
                <a:solidFill>
                  <a:schemeClr val="accent2"/>
                </a:solidFill>
                <a:latin typeface="Inter" panose="02000503000000020004" pitchFamily="2" charset="0"/>
                <a:ea typeface="Inter" panose="02000503000000020004" pitchFamily="2" charset="0"/>
                <a:cs typeface="Cascadia Code" panose="020B0609020000020004" pitchFamily="49" charset="0"/>
              </a:rPr>
              <a:t> </a:t>
            </a:r>
            <a:r>
              <a:rPr lang="en-US" altLang="fr-FR" sz="2400" dirty="0">
                <a:latin typeface="Inter" panose="02000503000000020004" pitchFamily="2" charset="0"/>
                <a:ea typeface="Inter" panose="02000503000000020004" pitchFamily="2" charset="0"/>
              </a:rPr>
              <a:t>option</a:t>
            </a:r>
            <a:endParaRPr kumimoji="0" lang="fr-FR" altLang="fr-FR" sz="2400" b="0" i="0" u="none" strike="noStrike" cap="none" normalizeH="0" baseline="0" dirty="0">
              <a:ln>
                <a:noFill/>
              </a:ln>
              <a:effectLst/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90F80832-5235-442E-890B-1CCB1DF808AB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451413" y="5343680"/>
            <a:ext cx="5400000" cy="1120213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3E82B35A-A83E-4183-98ED-C1A673DC2E3A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6244770" y="5343680"/>
            <a:ext cx="5400000" cy="1120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4594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CA7EB74C-81BF-4F98-B7A9-6E879BFF7CBB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6096000" cy="68580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360000" tIns="360000" rIns="360000" bIns="360000" numCol="1" anchor="t" anchorCtr="0" compatLnSpc="1">
            <a:prstTxWarp prst="textNoShape">
              <a:avLst/>
            </a:prstTxWarp>
            <a:no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tabLst/>
            </a:pPr>
            <a:r>
              <a:rPr lang="en-US" sz="3600" b="1" dirty="0">
                <a:latin typeface="Inter" panose="02000503000000020004" pitchFamily="2" charset="0"/>
                <a:ea typeface="Inter" panose="02000503000000020004" pitchFamily="2" charset="0"/>
              </a:rPr>
              <a:t>Managing Resources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§"/>
              <a:tabLst/>
            </a:pPr>
            <a:endParaRPr lang="en-US" sz="2400" dirty="0">
              <a:latin typeface="Inter" panose="02000503000000020004" pitchFamily="2" charset="0"/>
              <a:ea typeface="Inter" panose="02000503000000020004" pitchFamily="2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§"/>
              <a:tabLst/>
            </a:pPr>
            <a:endParaRPr lang="en-US" sz="2400" dirty="0">
              <a:latin typeface="Inter" panose="02000503000000020004" pitchFamily="2" charset="0"/>
              <a:ea typeface="Inter" panose="02000503000000020004" pitchFamily="2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§"/>
              <a:tabLst/>
            </a:pPr>
            <a:r>
              <a:rPr lang="en-US" sz="2400" b="0" i="0" dirty="0">
                <a:effectLst/>
                <a:latin typeface="Inter" panose="02000503000000020004" pitchFamily="2" charset="0"/>
                <a:ea typeface="Inter" panose="02000503000000020004" pitchFamily="2" charset="0"/>
              </a:rPr>
              <a:t>Running on in a cluster environment may require resources definition that are defined using the </a:t>
            </a:r>
            <a:r>
              <a:rPr lang="en-US" sz="2400" b="1" i="0" dirty="0">
                <a:solidFill>
                  <a:schemeClr val="accent2"/>
                </a:solidFill>
                <a:effectLst/>
                <a:latin typeface="Cascadia Code" panose="020B0609020000020004" pitchFamily="49" charset="0"/>
                <a:ea typeface="Inter" panose="02000503000000020004" pitchFamily="2" charset="0"/>
                <a:cs typeface="Cascadia Code" panose="020B0609020000020004" pitchFamily="49" charset="0"/>
              </a:rPr>
              <a:t>resources</a:t>
            </a:r>
            <a:r>
              <a:rPr lang="en-US" sz="2400" b="0" i="0" dirty="0">
                <a:effectLst/>
                <a:latin typeface="Inter" panose="02000503000000020004" pitchFamily="2" charset="0"/>
                <a:ea typeface="Inter" panose="02000503000000020004" pitchFamily="2" charset="0"/>
              </a:rPr>
              <a:t> directive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§"/>
              <a:tabLst/>
            </a:pPr>
            <a:endParaRPr kumimoji="0" lang="en-US" altLang="fr-FR" sz="2400" u="none" strike="noStrike" cap="none" normalizeH="0" baseline="0" dirty="0">
              <a:ln>
                <a:noFill/>
              </a:ln>
              <a:latin typeface="Inter" panose="02000503000000020004" pitchFamily="2" charset="0"/>
              <a:ea typeface="Inter" panose="02000503000000020004" pitchFamily="2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§"/>
              <a:tabLst/>
            </a:pPr>
            <a:r>
              <a:rPr lang="en-US" altLang="fr-FR" sz="2400" b="0" i="0" dirty="0">
                <a:effectLst/>
                <a:latin typeface="Inter" panose="02000503000000020004" pitchFamily="2" charset="0"/>
                <a:ea typeface="Inter" panose="02000503000000020004" pitchFamily="2" charset="0"/>
              </a:rPr>
              <a:t>There are 3 standard resources used by </a:t>
            </a:r>
            <a:r>
              <a:rPr lang="en-US" altLang="fr-FR" sz="2400" b="0" i="0" dirty="0" err="1">
                <a:effectLst/>
                <a:latin typeface="Inter" panose="02000503000000020004" pitchFamily="2" charset="0"/>
                <a:ea typeface="Inter" panose="02000503000000020004" pitchFamily="2" charset="0"/>
              </a:rPr>
              <a:t>Snakemake</a:t>
            </a:r>
            <a:r>
              <a:rPr lang="en-US" altLang="fr-FR" sz="2400" b="0" i="0" dirty="0">
                <a:effectLst/>
                <a:latin typeface="Inter" panose="02000503000000020004" pitchFamily="2" charset="0"/>
                <a:ea typeface="Inter" panose="02000503000000020004" pitchFamily="2" charset="0"/>
              </a:rPr>
              <a:t>:</a:t>
            </a:r>
          </a:p>
          <a:p>
            <a:pPr marL="800100" lvl="1" indent="-342900" defTabSz="914400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en-US" altLang="fr-FR" sz="2400" dirty="0">
              <a:latin typeface="Inter" panose="02000503000000020004" pitchFamily="2" charset="0"/>
              <a:ea typeface="Inter" panose="02000503000000020004" pitchFamily="2" charset="0"/>
            </a:endParaRPr>
          </a:p>
          <a:p>
            <a:pPr marL="800100" lvl="1" indent="-342900" defTabSz="9144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altLang="fr-FR" sz="2400" b="1" dirty="0" err="1">
                <a:solidFill>
                  <a:schemeClr val="accent2"/>
                </a:solidFill>
                <a:latin typeface="Cascadia Code" panose="020B0609020000020004" pitchFamily="49" charset="0"/>
                <a:ea typeface="Inter" panose="02000503000000020004" pitchFamily="2" charset="0"/>
                <a:cs typeface="Cascadia Code" panose="020B0609020000020004" pitchFamily="49" charset="0"/>
              </a:rPr>
              <a:t>mem_mb</a:t>
            </a:r>
            <a:r>
              <a:rPr lang="en-US" altLang="fr-FR" sz="2400" dirty="0">
                <a:latin typeface="Inter" panose="02000503000000020004" pitchFamily="2" charset="0"/>
                <a:ea typeface="Inter" panose="02000503000000020004" pitchFamily="2" charset="0"/>
              </a:rPr>
              <a:t>: memory usage</a:t>
            </a:r>
          </a:p>
          <a:p>
            <a:pPr marL="800100" lvl="1" indent="-342900" defTabSz="9144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altLang="fr-FR" sz="2400" b="1" dirty="0" err="1">
                <a:solidFill>
                  <a:schemeClr val="accent2"/>
                </a:solidFill>
                <a:latin typeface="Cascadia Code" panose="020B0609020000020004" pitchFamily="49" charset="0"/>
                <a:ea typeface="Inter" panose="02000503000000020004" pitchFamily="2" charset="0"/>
                <a:cs typeface="Cascadia Code" panose="020B0609020000020004" pitchFamily="49" charset="0"/>
              </a:rPr>
              <a:t>d</a:t>
            </a:r>
            <a:r>
              <a:rPr lang="en-US" altLang="fr-FR" sz="2400" b="1" i="0" dirty="0" err="1">
                <a:solidFill>
                  <a:schemeClr val="accent2"/>
                </a:solidFill>
                <a:effectLst/>
                <a:latin typeface="Cascadia Code" panose="020B0609020000020004" pitchFamily="49" charset="0"/>
                <a:ea typeface="Inter" panose="02000503000000020004" pitchFamily="2" charset="0"/>
                <a:cs typeface="Cascadia Code" panose="020B0609020000020004" pitchFamily="49" charset="0"/>
              </a:rPr>
              <a:t>isk_mb</a:t>
            </a:r>
            <a:r>
              <a:rPr lang="en-US" altLang="fr-FR" sz="2400" b="0" i="0" dirty="0">
                <a:effectLst/>
                <a:latin typeface="Inter" panose="02000503000000020004" pitchFamily="2" charset="0"/>
                <a:ea typeface="Inter" panose="02000503000000020004" pitchFamily="2" charset="0"/>
              </a:rPr>
              <a:t>: disk usage</a:t>
            </a:r>
          </a:p>
          <a:p>
            <a:pPr marL="800100" lvl="1" indent="-342900" defTabSz="9144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altLang="fr-FR" sz="2400" b="1" dirty="0" err="1">
                <a:solidFill>
                  <a:schemeClr val="accent2"/>
                </a:solidFill>
                <a:latin typeface="Cascadia Code" panose="020B0609020000020004" pitchFamily="49" charset="0"/>
                <a:ea typeface="Inter" panose="02000503000000020004" pitchFamily="2" charset="0"/>
                <a:cs typeface="Cascadia Code" panose="020B0609020000020004" pitchFamily="49" charset="0"/>
              </a:rPr>
              <a:t>tmpdir</a:t>
            </a:r>
            <a:r>
              <a:rPr lang="en-US" altLang="fr-FR" sz="2400" dirty="0">
                <a:latin typeface="Inter" panose="02000503000000020004" pitchFamily="2" charset="0"/>
                <a:ea typeface="Inter" panose="02000503000000020004" pitchFamily="2" charset="0"/>
              </a:rPr>
              <a:t>: temporary directory</a:t>
            </a:r>
            <a:endParaRPr lang="en-US" altLang="fr-FR" sz="2400" b="0" i="0" dirty="0">
              <a:effectLst/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A8CC6EA8-7866-46AB-8103-C643CA089A37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096000" y="394059"/>
            <a:ext cx="5400000" cy="4270109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11E6682D-384E-4476-B7B0-F53F3413ED69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6096000" y="4658905"/>
            <a:ext cx="6096000" cy="1835027"/>
          </a:xfrm>
          <a:prstGeom prst="rect">
            <a:avLst/>
          </a:prstGeom>
          <a:noFill/>
        </p:spPr>
        <p:txBody>
          <a:bodyPr wrap="square" lIns="0" tIns="360000" rIns="360000" bIns="360000">
            <a:spAutoFit/>
          </a:bodyPr>
          <a:lstStyle/>
          <a:p>
            <a:pPr marL="342900" lvl="0" indent="-342900" defTabSz="9144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altLang="fr-FR" sz="2400" dirty="0">
                <a:latin typeface="Inter" panose="02000503000000020004" pitchFamily="2" charset="0"/>
                <a:ea typeface="Inter" panose="02000503000000020004" pitchFamily="2" charset="0"/>
              </a:rPr>
              <a:t>R</a:t>
            </a:r>
            <a:r>
              <a:rPr lang="en-US" sz="2400" b="0" i="0" dirty="0">
                <a:effectLst/>
                <a:latin typeface="Inter" panose="02000503000000020004" pitchFamily="2" charset="0"/>
                <a:ea typeface="Inter" panose="02000503000000020004" pitchFamily="2" charset="0"/>
              </a:rPr>
              <a:t>esources that shall constrain the scheduling are specified using the </a:t>
            </a:r>
            <a:br>
              <a:rPr lang="en-US" sz="2400" b="0" i="0" dirty="0">
                <a:effectLst/>
                <a:latin typeface="Inter" panose="02000503000000020004" pitchFamily="2" charset="0"/>
                <a:ea typeface="Inter" panose="02000503000000020004" pitchFamily="2" charset="0"/>
              </a:rPr>
            </a:br>
            <a:r>
              <a:rPr lang="en-US" sz="2400" b="1" i="0" dirty="0">
                <a:solidFill>
                  <a:schemeClr val="accent2"/>
                </a:solidFill>
                <a:effectLst/>
                <a:latin typeface="Cascadia Code" panose="020B0609020000020004" pitchFamily="49" charset="0"/>
                <a:ea typeface="Inter" panose="02000503000000020004" pitchFamily="2" charset="0"/>
                <a:cs typeface="Cascadia Code" panose="020B0609020000020004" pitchFamily="49" charset="0"/>
              </a:rPr>
              <a:t>--resources</a:t>
            </a:r>
            <a:r>
              <a:rPr lang="en-US" sz="2400" b="0" i="0" dirty="0">
                <a:effectLst/>
                <a:latin typeface="Inter" panose="02000503000000020004" pitchFamily="2" charset="0"/>
                <a:ea typeface="Inter" panose="02000503000000020004" pitchFamily="2" charset="0"/>
              </a:rPr>
              <a:t> command line option</a:t>
            </a:r>
          </a:p>
        </p:txBody>
      </p:sp>
    </p:spTree>
    <p:extLst>
      <p:ext uri="{BB962C8B-B14F-4D97-AF65-F5344CB8AC3E}">
        <p14:creationId xmlns:p14="http://schemas.microsoft.com/office/powerpoint/2010/main" val="23928071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CA7EB74C-81BF-4F98-B7A9-6E879BFF7CBB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12192000" cy="275835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360000" tIns="360000" rIns="360000" bIns="36000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tabLst/>
            </a:pPr>
            <a:r>
              <a:rPr lang="en-US" sz="3600" b="1" dirty="0">
                <a:latin typeface="Inter" panose="02000503000000020004" pitchFamily="2" charset="0"/>
                <a:ea typeface="Inter" panose="02000503000000020004" pitchFamily="2" charset="0"/>
              </a:rPr>
              <a:t>Managing Resources and Cluster Execution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§"/>
              <a:tabLst/>
            </a:pPr>
            <a:endParaRPr lang="en-US" sz="2400" dirty="0">
              <a:latin typeface="Inter" panose="02000503000000020004" pitchFamily="2" charset="0"/>
              <a:ea typeface="Inter" panose="02000503000000020004" pitchFamily="2" charset="0"/>
            </a:endParaRPr>
          </a:p>
          <a:p>
            <a:pPr lvl="0" defTabSz="914400">
              <a:buClr>
                <a:schemeClr val="accent1"/>
              </a:buClr>
            </a:pPr>
            <a:endParaRPr lang="en-US" altLang="fr-FR" sz="2400" dirty="0">
              <a:latin typeface="Inter" panose="02000503000000020004" pitchFamily="2" charset="0"/>
              <a:ea typeface="Inter" panose="02000503000000020004" pitchFamily="2" charset="0"/>
            </a:endParaRPr>
          </a:p>
          <a:p>
            <a:pPr marL="342900" lvl="0" indent="-342900" defTabSz="9144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altLang="fr-FR" sz="2400" dirty="0">
                <a:latin typeface="Inter" panose="02000503000000020004" pitchFamily="2" charset="0"/>
                <a:ea typeface="Inter" panose="02000503000000020004" pitchFamily="2" charset="0"/>
              </a:rPr>
              <a:t>Resources for rules that do not define explicitly resources can be provided through the command line option </a:t>
            </a:r>
            <a:r>
              <a:rPr lang="fr-BE" sz="2400" b="1" i="0" dirty="0">
                <a:solidFill>
                  <a:schemeClr val="accent2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--default-</a:t>
            </a:r>
            <a:r>
              <a:rPr lang="fr-BE" sz="2400" b="1" i="0" dirty="0" err="1">
                <a:solidFill>
                  <a:schemeClr val="accent2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resources</a:t>
            </a:r>
            <a:r>
              <a:rPr lang="fr-BE" sz="2400" b="1" i="0" dirty="0">
                <a:effectLst/>
                <a:latin typeface="Inter" panose="02000503000000020004" pitchFamily="2" charset="0"/>
                <a:ea typeface="Inter" panose="02000503000000020004" pitchFamily="2" charset="0"/>
                <a:cs typeface="Cascadia Code" panose="020B0609020000020004" pitchFamily="49" charset="0"/>
              </a:rPr>
              <a:t> </a:t>
            </a:r>
            <a:endParaRPr kumimoji="0" lang="en-US" altLang="fr-FR" sz="2400" u="none" strike="noStrike" cap="none" normalizeH="0" baseline="0" dirty="0">
              <a:ln>
                <a:noFill/>
              </a:ln>
              <a:solidFill>
                <a:schemeClr val="accent2"/>
              </a:solidFill>
              <a:latin typeface="Cascadia Code" panose="020B0609020000020004" pitchFamily="49" charset="0"/>
              <a:ea typeface="Inter" panose="02000503000000020004" pitchFamily="2" charset="0"/>
              <a:cs typeface="Cascadia Code" panose="020B0609020000020004" pitchFamily="49" charset="0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2C6EDA67-5A0C-4221-9CF0-4470489EF3D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596000" y="2758357"/>
            <a:ext cx="9000000" cy="1472995"/>
          </a:xfrm>
          <a:prstGeom prst="rect">
            <a:avLst/>
          </a:prstGeom>
        </p:spPr>
      </p:pic>
      <p:sp>
        <p:nvSpPr>
          <p:cNvPr id="8" name="Rectangle 1">
            <a:extLst>
              <a:ext uri="{FF2B5EF4-FFF2-40B4-BE49-F238E27FC236}">
                <a16:creationId xmlns:a16="http://schemas.microsoft.com/office/drawing/2014/main" id="{A7B6C74D-4653-4D84-BC34-CA536A5909DE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4231352"/>
            <a:ext cx="12192000" cy="146569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360000" tIns="360000" rIns="360000" bIns="36000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342900" lvl="0" indent="-342900" defTabSz="9144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altLang="fr-FR" sz="2400" dirty="0">
                <a:latin typeface="Inter" panose="02000503000000020004" pitchFamily="2" charset="0"/>
                <a:ea typeface="Inter" panose="02000503000000020004" pitchFamily="2" charset="0"/>
              </a:rPr>
              <a:t>Resources defined within the rules can be overwitted using the command line option </a:t>
            </a:r>
            <a:r>
              <a:rPr lang="fr-BE" sz="2400" b="1" i="0" dirty="0">
                <a:solidFill>
                  <a:schemeClr val="accent2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--set-</a:t>
            </a:r>
            <a:r>
              <a:rPr lang="fr-BE" sz="2400" b="1" i="0" dirty="0" err="1">
                <a:solidFill>
                  <a:schemeClr val="accent2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resources</a:t>
            </a:r>
            <a:r>
              <a:rPr lang="fr-BE" sz="2400" b="1" i="0" dirty="0">
                <a:effectLst/>
                <a:latin typeface="Inter" panose="02000503000000020004" pitchFamily="2" charset="0"/>
                <a:ea typeface="Inter" panose="02000503000000020004" pitchFamily="2" charset="0"/>
                <a:cs typeface="Cascadia Code" panose="020B0609020000020004" pitchFamily="49" charset="0"/>
              </a:rPr>
              <a:t> </a:t>
            </a:r>
            <a:endParaRPr kumimoji="0" lang="en-US" altLang="fr-FR" sz="2400" u="none" strike="noStrike" cap="none" normalizeH="0" baseline="0" dirty="0">
              <a:ln>
                <a:noFill/>
              </a:ln>
              <a:solidFill>
                <a:schemeClr val="accent2"/>
              </a:solidFill>
              <a:latin typeface="Cascadia Code" panose="020B0609020000020004" pitchFamily="49" charset="0"/>
              <a:ea typeface="Inter" panose="02000503000000020004" pitchFamily="2" charset="0"/>
              <a:cs typeface="Cascadia Code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85756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>
            <a:extLst>
              <a:ext uri="{FF2B5EF4-FFF2-40B4-BE49-F238E27FC236}">
                <a16:creationId xmlns:a16="http://schemas.microsoft.com/office/drawing/2014/main" id="{5DF0E3DF-1C04-47FF-B6C2-4E18F86586C9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1" y="1341936"/>
            <a:ext cx="4888088" cy="4174129"/>
          </a:xfrm>
          <a:prstGeom prst="rect">
            <a:avLst/>
          </a:prstGeom>
          <a:noFill/>
        </p:spPr>
        <p:txBody>
          <a:bodyPr wrap="square" lIns="360000" tIns="360000" rIns="360000" bIns="360000" anchor="ctr" anchorCtr="0">
            <a:spAutoFit/>
          </a:bodyPr>
          <a:lstStyle/>
          <a:p>
            <a:pPr algn="r">
              <a:buClr>
                <a:schemeClr val="accent1"/>
              </a:buClr>
            </a:pPr>
            <a:r>
              <a:rPr lang="en-US" sz="3200" b="1" dirty="0" err="1">
                <a:effectLst/>
                <a:latin typeface="Inter" panose="02000503000000020004" pitchFamily="2" charset="0"/>
                <a:ea typeface="Inter" panose="02000503000000020004" pitchFamily="2" charset="0"/>
              </a:rPr>
              <a:t>Snakemake</a:t>
            </a:r>
            <a:r>
              <a:rPr lang="en-US" sz="3200" b="1" dirty="0">
                <a:effectLst/>
                <a:latin typeface="Inter" panose="02000503000000020004" pitchFamily="2" charset="0"/>
                <a:ea typeface="Inter" panose="02000503000000020004" pitchFamily="2" charset="0"/>
              </a:rPr>
              <a:t> is a </a:t>
            </a:r>
            <a:r>
              <a:rPr lang="en-US" sz="3200" b="1" dirty="0">
                <a:solidFill>
                  <a:schemeClr val="accent2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workflow</a:t>
            </a:r>
            <a:r>
              <a:rPr lang="en-US" sz="3200" b="1" dirty="0">
                <a:effectLst/>
                <a:latin typeface="Inter" panose="02000503000000020004" pitchFamily="2" charset="0"/>
                <a:ea typeface="Inter" panose="02000503000000020004" pitchFamily="2" charset="0"/>
              </a:rPr>
              <a:t> management system to create </a:t>
            </a:r>
            <a:r>
              <a:rPr lang="en-US" sz="3200" b="1" dirty="0">
                <a:solidFill>
                  <a:schemeClr val="accent2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reproducible</a:t>
            </a:r>
            <a:r>
              <a:rPr lang="en-US" sz="3200" b="1" dirty="0">
                <a:effectLst/>
                <a:latin typeface="Inter" panose="02000503000000020004" pitchFamily="2" charset="0"/>
                <a:ea typeface="Inter" panose="02000503000000020004" pitchFamily="2" charset="0"/>
              </a:rPr>
              <a:t> and </a:t>
            </a:r>
            <a:r>
              <a:rPr lang="en-US" sz="3200" b="1" dirty="0">
                <a:solidFill>
                  <a:schemeClr val="accent2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scalable</a:t>
            </a:r>
            <a:r>
              <a:rPr lang="en-US" sz="3200" b="1" dirty="0">
                <a:effectLst/>
                <a:latin typeface="Inter" panose="02000503000000020004" pitchFamily="2" charset="0"/>
                <a:ea typeface="Inter" panose="02000503000000020004" pitchFamily="2" charset="0"/>
              </a:rPr>
              <a:t> data analyses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0BA64CE2-1F1F-422D-B8E1-F1D4702FFDA9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4888090" y="0"/>
            <a:ext cx="7303910" cy="6858000"/>
          </a:xfrm>
          <a:prstGeom prst="rect">
            <a:avLst/>
          </a:prstGeom>
          <a:noFill/>
        </p:spPr>
        <p:txBody>
          <a:bodyPr wrap="square" lIns="360000" tIns="360000" rIns="360000" bIns="360000" anchor="ctr" anchorCtr="0">
            <a:noAutofit/>
          </a:bodyPr>
          <a:lstStyle/>
          <a:p>
            <a:pPr>
              <a:buClr>
                <a:schemeClr val="accent1"/>
              </a:buClr>
            </a:pPr>
            <a:r>
              <a:rPr lang="en-US" sz="3200" b="1" dirty="0">
                <a:effectLst/>
                <a:latin typeface="Inter" panose="02000503000000020004" pitchFamily="2" charset="0"/>
                <a:ea typeface="Inter" panose="02000503000000020004" pitchFamily="2" charset="0"/>
              </a:rPr>
              <a:t>A </a:t>
            </a:r>
            <a:r>
              <a:rPr lang="en-US" sz="3200" b="1" dirty="0" err="1">
                <a:effectLst/>
                <a:latin typeface="Inter" panose="02000503000000020004" pitchFamily="2" charset="0"/>
                <a:ea typeface="Inter" panose="02000503000000020004" pitchFamily="2" charset="0"/>
              </a:rPr>
              <a:t>Snakemake</a:t>
            </a:r>
            <a:r>
              <a:rPr lang="en-US" sz="3200" b="1" dirty="0">
                <a:effectLst/>
                <a:latin typeface="Inter" panose="02000503000000020004" pitchFamily="2" charset="0"/>
                <a:ea typeface="Inter" panose="02000503000000020004" pitchFamily="2" charset="0"/>
              </a:rPr>
              <a:t> workflow is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en-US" sz="2400" dirty="0">
              <a:latin typeface="Inter" panose="02000503000000020004" pitchFamily="2" charset="0"/>
              <a:ea typeface="Inter" panose="02000503000000020004" pitchFamily="2" charset="0"/>
            </a:endParaRP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latin typeface="Inter" panose="02000503000000020004" pitchFamily="2" charset="0"/>
                <a:ea typeface="Inter" panose="02000503000000020004" pitchFamily="2" charset="0"/>
              </a:rPr>
              <a:t>d</a:t>
            </a:r>
            <a:r>
              <a:rPr lang="en-US" sz="2400" b="0" dirty="0">
                <a:effectLst/>
                <a:latin typeface="Inter" panose="02000503000000020004" pitchFamily="2" charset="0"/>
                <a:ea typeface="Inter" panose="02000503000000020004" pitchFamily="2" charset="0"/>
              </a:rPr>
              <a:t>efined in terms of rules tha</a:t>
            </a:r>
            <a:r>
              <a:rPr lang="en-US" sz="2400" dirty="0">
                <a:latin typeface="Inter" panose="02000503000000020004" pitchFamily="2" charset="0"/>
                <a:ea typeface="Inter" panose="02000503000000020004" pitchFamily="2" charset="0"/>
              </a:rPr>
              <a:t>t represent the different steps of your data analysis. These rules are d</a:t>
            </a:r>
            <a:r>
              <a:rPr lang="en-US" sz="2400" b="0" dirty="0">
                <a:effectLst/>
                <a:latin typeface="Inter" panose="02000503000000020004" pitchFamily="2" charset="0"/>
                <a:ea typeface="Inter" panose="02000503000000020004" pitchFamily="2" charset="0"/>
              </a:rPr>
              <a:t>escribed via a human readable, Python based language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en-US" sz="2400" dirty="0">
              <a:latin typeface="Inter" panose="02000503000000020004" pitchFamily="2" charset="0"/>
              <a:ea typeface="Inter" panose="02000503000000020004" pitchFamily="2" charset="0"/>
            </a:endParaRP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effectLst/>
                <a:latin typeface="Inter" panose="02000503000000020004" pitchFamily="2" charset="0"/>
                <a:ea typeface="Inter" panose="02000503000000020004" pitchFamily="2" charset="0"/>
              </a:rPr>
              <a:t>can entail a description of required software</a:t>
            </a:r>
            <a:r>
              <a:rPr lang="en-US" sz="2400" dirty="0">
                <a:latin typeface="Inter" panose="02000503000000020004" pitchFamily="2" charset="0"/>
                <a:ea typeface="Inter" panose="02000503000000020004" pitchFamily="2" charset="0"/>
              </a:rPr>
              <a:t> with an</a:t>
            </a:r>
            <a:r>
              <a:rPr lang="en-US" sz="2400" b="0" i="0" dirty="0">
                <a:effectLst/>
                <a:latin typeface="Inter" panose="02000503000000020004" pitchFamily="2" charset="0"/>
                <a:ea typeface="Inter" panose="02000503000000020004" pitchFamily="2" charset="0"/>
              </a:rPr>
              <a:t> integration with the </a:t>
            </a:r>
            <a:r>
              <a:rPr lang="en-US" sz="2400" b="0" i="0" dirty="0" err="1">
                <a:effectLst/>
                <a:latin typeface="Inter" panose="02000503000000020004" pitchFamily="2" charset="0"/>
                <a:ea typeface="Inter" panose="02000503000000020004" pitchFamily="2" charset="0"/>
              </a:rPr>
              <a:t>Conda</a:t>
            </a:r>
            <a:r>
              <a:rPr lang="en-US" sz="2400" b="0" i="0" dirty="0">
                <a:effectLst/>
                <a:latin typeface="Inter" panose="02000503000000020004" pitchFamily="2" charset="0"/>
                <a:ea typeface="Inter" panose="02000503000000020004" pitchFamily="2" charset="0"/>
              </a:rPr>
              <a:t> package manager and container virtualization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en-US" sz="2400" dirty="0">
              <a:latin typeface="Inter" panose="02000503000000020004" pitchFamily="2" charset="0"/>
              <a:ea typeface="Inter" panose="02000503000000020004" pitchFamily="2" charset="0"/>
            </a:endParaRP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latin typeface="Inter" panose="02000503000000020004" pitchFamily="2" charset="0"/>
                <a:ea typeface="Inter" panose="02000503000000020004" pitchFamily="2" charset="0"/>
              </a:rPr>
              <a:t>independent of the available resources and computing platform</a:t>
            </a:r>
            <a:endParaRPr lang="en-US" sz="2400" b="0" dirty="0">
              <a:effectLst/>
              <a:latin typeface="Inter" panose="02000503000000020004" pitchFamily="2" charset="0"/>
              <a:ea typeface="Inter" panose="02000503000000020004" pitchFamily="2" charset="0"/>
            </a:endParaRP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en-US" sz="2400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5424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CA7EB74C-81BF-4F98-B7A9-6E879BFF7CBB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6096000" cy="363286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360000" tIns="360000" rIns="360000" bIns="360000" numCol="1" anchor="t" anchorCtr="0" compatLnSpc="1">
            <a:prstTxWarp prst="textNoShape">
              <a:avLst/>
            </a:prstTxWarp>
            <a:no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tabLst/>
            </a:pPr>
            <a:r>
              <a:rPr lang="en-US" sz="3600" b="1" dirty="0" err="1">
                <a:latin typeface="Inter" panose="02000503000000020004" pitchFamily="2" charset="0"/>
                <a:ea typeface="Inter" panose="02000503000000020004" pitchFamily="2" charset="0"/>
              </a:rPr>
              <a:t>Snakemake</a:t>
            </a:r>
            <a:r>
              <a:rPr lang="en-US" sz="3600" b="1" dirty="0">
                <a:latin typeface="Inter" panose="02000503000000020004" pitchFamily="2" charset="0"/>
                <a:ea typeface="Inter" panose="02000503000000020004" pitchFamily="2" charset="0"/>
              </a:rPr>
              <a:t> Scheduling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tabLst/>
            </a:pPr>
            <a:endParaRPr lang="en-US" sz="2400" b="1" i="0" dirty="0">
              <a:solidFill>
                <a:srgbClr val="000000"/>
              </a:solidFill>
              <a:effectLst/>
              <a:latin typeface="Inter" panose="02000503000000020004" pitchFamily="2" charset="0"/>
              <a:ea typeface="Inter" panose="02000503000000020004" pitchFamily="2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tabLst/>
            </a:pPr>
            <a:endParaRPr lang="en-US" sz="2400" b="1" i="0" dirty="0">
              <a:solidFill>
                <a:srgbClr val="000000"/>
              </a:solidFill>
              <a:effectLst/>
              <a:latin typeface="Inter" panose="02000503000000020004" pitchFamily="2" charset="0"/>
              <a:ea typeface="Inter" panose="02000503000000020004" pitchFamily="2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§"/>
              <a:tabLst/>
            </a:pPr>
            <a:r>
              <a:rPr lang="en-US" sz="2400" b="0" i="0" dirty="0">
                <a:effectLst/>
                <a:latin typeface="Inter" panose="02000503000000020004" pitchFamily="2" charset="0"/>
                <a:ea typeface="Inter" panose="02000503000000020004" pitchFamily="2" charset="0"/>
              </a:rPr>
              <a:t>Available jobs are scheduled to maximize parallelization while satisfying resource constraints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5B921E3A-3CF5-419F-977E-E0B8406D2C6B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096000" y="400050"/>
            <a:ext cx="5400000" cy="3232816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8EFF09F7-5196-4B36-BFA5-D1BFFACDB6AD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348000" y="3825601"/>
            <a:ext cx="5400000" cy="2719804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2ED47E33-D61D-4164-A4E2-6D4E5CA9DADB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5748000" y="4271675"/>
            <a:ext cx="6444000" cy="461665"/>
          </a:xfrm>
          <a:prstGeom prst="rect">
            <a:avLst/>
          </a:prstGeom>
          <a:noFill/>
        </p:spPr>
        <p:txBody>
          <a:bodyPr wrap="square" lIns="360000" rIns="360000">
            <a:spAutoFit/>
          </a:bodyPr>
          <a:lstStyle/>
          <a:p>
            <a:pPr marR="0" lvl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tabLst/>
            </a:pPr>
            <a:r>
              <a:rPr lang="en-US" sz="2400" b="0" i="0" dirty="0">
                <a:effectLst/>
                <a:latin typeface="Inter" panose="02000503000000020004" pitchFamily="2" charset="0"/>
                <a:ea typeface="Inter" panose="02000503000000020004" pitchFamily="2" charset="0"/>
              </a:rPr>
              <a:t>1 </a:t>
            </a:r>
            <a:r>
              <a:rPr lang="en-US" sz="2400" b="1" i="0" dirty="0">
                <a:solidFill>
                  <a:schemeClr val="accent2"/>
                </a:solidFill>
                <a:effectLst/>
                <a:latin typeface="Cascadia Code" panose="020B0609020000020004" pitchFamily="49" charset="0"/>
                <a:ea typeface="Inter" panose="02000503000000020004" pitchFamily="2" charset="0"/>
                <a:cs typeface="Cascadia Code" panose="020B0609020000020004" pitchFamily="49" charset="0"/>
              </a:rPr>
              <a:t>sort</a:t>
            </a:r>
            <a:r>
              <a:rPr lang="en-US" sz="2400" b="0" i="0" dirty="0">
                <a:effectLst/>
                <a:latin typeface="Inter" panose="02000503000000020004" pitchFamily="2" charset="0"/>
                <a:ea typeface="Inter" panose="02000503000000020004" pitchFamily="2" charset="0"/>
              </a:rPr>
              <a:t> job using 2 threads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2A4597C1-3CC3-4FA2-8441-A6B570ED5DF5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5748000" y="5179414"/>
            <a:ext cx="6444000" cy="461665"/>
          </a:xfrm>
          <a:prstGeom prst="rect">
            <a:avLst/>
          </a:prstGeom>
          <a:noFill/>
        </p:spPr>
        <p:txBody>
          <a:bodyPr wrap="square" lIns="360000" rIns="360000">
            <a:spAutoFit/>
          </a:bodyPr>
          <a:lstStyle/>
          <a:p>
            <a:pPr marR="0" lvl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tabLst/>
            </a:pPr>
            <a:r>
              <a:rPr lang="en-US" sz="2400" dirty="0">
                <a:latin typeface="Inter" panose="02000503000000020004" pitchFamily="2" charset="0"/>
                <a:ea typeface="Inter" panose="02000503000000020004" pitchFamily="2" charset="0"/>
              </a:rPr>
              <a:t>2</a:t>
            </a:r>
            <a:r>
              <a:rPr lang="en-US" sz="2400" b="0" i="0" dirty="0">
                <a:effectLst/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2400" b="1" i="0" dirty="0">
                <a:solidFill>
                  <a:schemeClr val="accent2"/>
                </a:solidFill>
                <a:effectLst/>
                <a:latin typeface="Cascadia Code" panose="020B0609020000020004" pitchFamily="49" charset="0"/>
                <a:ea typeface="Inter" panose="02000503000000020004" pitchFamily="2" charset="0"/>
                <a:cs typeface="Cascadia Code" panose="020B0609020000020004" pitchFamily="49" charset="0"/>
              </a:rPr>
              <a:t>sort</a:t>
            </a:r>
            <a:r>
              <a:rPr lang="en-US" sz="2400" b="0" i="0" dirty="0">
                <a:effectLst/>
                <a:latin typeface="Inter" panose="02000503000000020004" pitchFamily="2" charset="0"/>
                <a:ea typeface="Inter" panose="02000503000000020004" pitchFamily="2" charset="0"/>
              </a:rPr>
              <a:t> job using 4 threads each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DD599C02-163C-4B6A-B192-E8A775B7BDC8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5748000" y="6075945"/>
            <a:ext cx="6444000" cy="461665"/>
          </a:xfrm>
          <a:prstGeom prst="rect">
            <a:avLst/>
          </a:prstGeom>
          <a:noFill/>
        </p:spPr>
        <p:txBody>
          <a:bodyPr wrap="square" lIns="360000" rIns="360000">
            <a:spAutoFit/>
          </a:bodyPr>
          <a:lstStyle/>
          <a:p>
            <a:pPr marR="0" lvl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tabLst/>
            </a:pPr>
            <a:r>
              <a:rPr lang="en-US" sz="2400" dirty="0">
                <a:latin typeface="Inter" panose="02000503000000020004" pitchFamily="2" charset="0"/>
                <a:ea typeface="Inter" panose="02000503000000020004" pitchFamily="2" charset="0"/>
              </a:rPr>
              <a:t>1</a:t>
            </a:r>
            <a:r>
              <a:rPr lang="en-US" sz="2400" b="0" i="0" dirty="0">
                <a:effectLst/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2400" b="1" i="0" dirty="0">
                <a:solidFill>
                  <a:schemeClr val="accent2"/>
                </a:solidFill>
                <a:effectLst/>
                <a:latin typeface="Cascadia Code" panose="020B0609020000020004" pitchFamily="49" charset="0"/>
                <a:ea typeface="Inter" panose="02000503000000020004" pitchFamily="2" charset="0"/>
                <a:cs typeface="Cascadia Code" panose="020B0609020000020004" pitchFamily="49" charset="0"/>
              </a:rPr>
              <a:t>sort</a:t>
            </a:r>
            <a:r>
              <a:rPr lang="en-US" sz="2400" b="0" i="0" dirty="0">
                <a:effectLst/>
                <a:latin typeface="Inter" panose="02000503000000020004" pitchFamily="2" charset="0"/>
                <a:ea typeface="Inter" panose="02000503000000020004" pitchFamily="2" charset="0"/>
              </a:rPr>
              <a:t> job using 4 threads</a:t>
            </a:r>
          </a:p>
        </p:txBody>
      </p:sp>
    </p:spTree>
    <p:extLst>
      <p:ext uri="{BB962C8B-B14F-4D97-AF65-F5344CB8AC3E}">
        <p14:creationId xmlns:p14="http://schemas.microsoft.com/office/powerpoint/2010/main" val="16102623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CA7EB74C-81BF-4F98-B7A9-6E879BFF7CBB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12192000" cy="312768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360000" tIns="360000" rIns="360000" bIns="36000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tabLst/>
            </a:pPr>
            <a:r>
              <a:rPr lang="en-US" sz="3600" b="1" dirty="0">
                <a:latin typeface="Inter" panose="02000503000000020004" pitchFamily="2" charset="0"/>
                <a:ea typeface="Inter" panose="02000503000000020004" pitchFamily="2" charset="0"/>
              </a:rPr>
              <a:t>Managing Resources and Cluster Execution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§"/>
              <a:tabLst/>
            </a:pPr>
            <a:endParaRPr lang="en-US" sz="2400" dirty="0">
              <a:latin typeface="Inter" panose="02000503000000020004" pitchFamily="2" charset="0"/>
              <a:ea typeface="Inter" panose="02000503000000020004" pitchFamily="2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§"/>
              <a:tabLst/>
            </a:pPr>
            <a:endParaRPr lang="en-US" sz="2400" dirty="0">
              <a:latin typeface="Inter" panose="02000503000000020004" pitchFamily="2" charset="0"/>
              <a:ea typeface="Inter" panose="02000503000000020004" pitchFamily="2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§"/>
              <a:tabLst/>
            </a:pPr>
            <a:r>
              <a:rPr lang="en-US" sz="2400" b="0" i="0" dirty="0">
                <a:effectLst/>
                <a:latin typeface="Inter" panose="02000503000000020004" pitchFamily="2" charset="0"/>
                <a:ea typeface="Inter" panose="02000503000000020004" pitchFamily="2" charset="0"/>
              </a:rPr>
              <a:t>The submit command can be decorated to make it aware of certain job properties: (name, rule name, input, output, params, wildcards, log, threads…)</a:t>
            </a:r>
            <a:endParaRPr kumimoji="0" lang="en-US" altLang="fr-FR" sz="2400" u="none" strike="noStrike" cap="none" normalizeH="0" baseline="0" dirty="0">
              <a:ln>
                <a:noFill/>
              </a:ln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F4E31878-FAC0-4A2C-B1AC-F72F1307EEB0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876000" y="3730313"/>
            <a:ext cx="10440000" cy="2079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0541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CA7EB74C-81BF-4F98-B7A9-6E879BFF7CBB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12192000" cy="626700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360000" tIns="360000" rIns="360000" bIns="36000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tabLst/>
            </a:pPr>
            <a:r>
              <a:rPr lang="en-US" sz="3600" b="1" dirty="0">
                <a:latin typeface="Inter" panose="02000503000000020004" pitchFamily="2" charset="0"/>
                <a:ea typeface="Inter" panose="02000503000000020004" pitchFamily="2" charset="0"/>
              </a:rPr>
              <a:t>Cluster Execution: be nice to the scheduler…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tabLst/>
            </a:pPr>
            <a:endParaRPr lang="en-US" sz="2400" b="1" dirty="0">
              <a:latin typeface="Inter" panose="02000503000000020004" pitchFamily="2" charset="0"/>
              <a:ea typeface="Inter" panose="02000503000000020004" pitchFamily="2" charset="0"/>
            </a:endParaRPr>
          </a:p>
          <a:p>
            <a:pPr marR="0" lvl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tabLst/>
            </a:pPr>
            <a:r>
              <a:rPr lang="en-US" sz="3600" b="1" dirty="0">
                <a:latin typeface="Inter" panose="02000503000000020004" pitchFamily="2" charset="0"/>
                <a:ea typeface="Inter" panose="02000503000000020004" pitchFamily="2" charset="0"/>
              </a:rPr>
              <a:t>… and your fellow users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§"/>
              <a:tabLst/>
            </a:pPr>
            <a:endParaRPr lang="en-US" sz="2400" dirty="0">
              <a:latin typeface="Inter" panose="02000503000000020004" pitchFamily="2" charset="0"/>
              <a:ea typeface="Inter" panose="02000503000000020004" pitchFamily="2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§"/>
              <a:tabLst/>
            </a:pPr>
            <a:endParaRPr lang="en-US" sz="2400" dirty="0">
              <a:latin typeface="Inter" panose="02000503000000020004" pitchFamily="2" charset="0"/>
              <a:ea typeface="Inter" panose="02000503000000020004" pitchFamily="2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§"/>
              <a:tabLst/>
            </a:pPr>
            <a:r>
              <a:rPr lang="en-US" sz="2400" i="0" dirty="0">
                <a:effectLst/>
                <a:latin typeface="Inter" panose="02000503000000020004" pitchFamily="2" charset="0"/>
                <a:ea typeface="Inter" panose="02000503000000020004" pitchFamily="2" charset="0"/>
              </a:rPr>
              <a:t>If too many requests are made at once to the job scheduler, the performance will suffer for all users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§"/>
              <a:tabLst/>
            </a:pPr>
            <a:endParaRPr lang="en-US" sz="2400" dirty="0">
              <a:latin typeface="Inter" panose="02000503000000020004" pitchFamily="2" charset="0"/>
              <a:ea typeface="Inter" panose="02000503000000020004" pitchFamily="2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§"/>
              <a:tabLst/>
            </a:pPr>
            <a:r>
              <a:rPr lang="en-US" sz="2400" i="0" dirty="0">
                <a:effectLst/>
                <a:latin typeface="Inter" panose="02000503000000020004" pitchFamily="2" charset="0"/>
                <a:ea typeface="Inter" panose="02000503000000020004" pitchFamily="2" charset="0"/>
              </a:rPr>
              <a:t>If the rules in your </a:t>
            </a:r>
            <a:r>
              <a:rPr lang="en-US" sz="2400" i="0" dirty="0" err="1">
                <a:effectLst/>
                <a:latin typeface="Inter" panose="02000503000000020004" pitchFamily="2" charset="0"/>
                <a:ea typeface="Inter" panose="02000503000000020004" pitchFamily="2" charset="0"/>
              </a:rPr>
              <a:t>Snakemake</a:t>
            </a:r>
            <a:r>
              <a:rPr lang="en-US" sz="2400" i="0" dirty="0">
                <a:effectLst/>
                <a:latin typeface="Inter" panose="02000503000000020004" pitchFamily="2" charset="0"/>
                <a:ea typeface="Inter" panose="02000503000000020004" pitchFamily="2" charset="0"/>
              </a:rPr>
              <a:t> jobs take minutes to complete, it's overkill to check their status every second. In that case, it may be desirable to set the following option:</a:t>
            </a:r>
          </a:p>
          <a:p>
            <a:pPr marL="800100" lvl="1" indent="-342900" defTabSz="914400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kumimoji="0" lang="en-US" altLang="fr-FR" sz="2400" b="1" u="none" strike="noStrike" cap="none" normalizeH="0" baseline="0" dirty="0">
              <a:ln>
                <a:noFill/>
              </a:ln>
              <a:solidFill>
                <a:schemeClr val="accent2"/>
              </a:solidFill>
              <a:latin typeface="Inter" panose="02000503000000020004" pitchFamily="2" charset="0"/>
              <a:ea typeface="Inter" panose="02000503000000020004" pitchFamily="2" charset="0"/>
              <a:cs typeface="Cascadia Code" panose="020B0609020000020004" pitchFamily="49" charset="0"/>
            </a:endParaRPr>
          </a:p>
          <a:p>
            <a:pPr marL="800100" lvl="1" indent="-342900" defTabSz="9144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kumimoji="0" lang="fr-FR" altLang="fr-FR" sz="2400" b="1" i="0" u="none" strike="noStrike" cap="none" normalizeH="0" baseline="0" dirty="0">
                <a:ln>
                  <a:noFill/>
                </a:ln>
                <a:solidFill>
                  <a:schemeClr val="accent2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--max-jobs-per-second</a:t>
            </a:r>
          </a:p>
          <a:p>
            <a:pPr marL="800100" lvl="1" indent="-342900" defTabSz="9144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kumimoji="0" lang="fr-FR" altLang="fr-FR" sz="2400" b="1" i="0" u="none" strike="noStrike" cap="none" normalizeH="0" baseline="0" dirty="0">
                <a:ln>
                  <a:noFill/>
                </a:ln>
                <a:solidFill>
                  <a:schemeClr val="accent2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--max-</a:t>
            </a:r>
            <a:r>
              <a:rPr kumimoji="0" lang="fr-FR" altLang="fr-FR" sz="2400" b="1" i="0" u="none" strike="noStrike" cap="none" normalizeH="0" baseline="0" dirty="0" err="1">
                <a:ln>
                  <a:noFill/>
                </a:ln>
                <a:solidFill>
                  <a:schemeClr val="accent2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status</a:t>
            </a:r>
            <a:r>
              <a:rPr kumimoji="0" lang="fr-FR" altLang="fr-FR" sz="2400" b="1" i="0" u="none" strike="noStrike" cap="none" normalizeH="0" baseline="0" dirty="0">
                <a:ln>
                  <a:noFill/>
                </a:ln>
                <a:solidFill>
                  <a:schemeClr val="accent2"/>
                </a:solidFill>
                <a:effectLst/>
                <a:latin typeface="Cascadia Code" panose="020B0609020000020004" pitchFamily="49" charset="0"/>
                <a:cs typeface="Cascadia Code" panose="020B0609020000020004" pitchFamily="49" charset="0"/>
              </a:rPr>
              <a:t>-checks-per-second</a:t>
            </a:r>
          </a:p>
        </p:txBody>
      </p:sp>
    </p:spTree>
    <p:extLst>
      <p:ext uri="{BB962C8B-B14F-4D97-AF65-F5344CB8AC3E}">
        <p14:creationId xmlns:p14="http://schemas.microsoft.com/office/powerpoint/2010/main" val="36536955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CA7EB74C-81BF-4F98-B7A9-6E879BFF7CBB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12192000" cy="645167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360000" tIns="360000" rIns="360000" bIns="36000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tabLst/>
            </a:pPr>
            <a:r>
              <a:rPr lang="en-US" sz="3600" b="1" dirty="0">
                <a:latin typeface="Inter" panose="02000503000000020004" pitchFamily="2" charset="0"/>
                <a:ea typeface="Inter" panose="02000503000000020004" pitchFamily="2" charset="0"/>
              </a:rPr>
              <a:t>Using a Configuration File</a:t>
            </a:r>
            <a:endParaRPr lang="en-US" sz="3200" b="1" dirty="0">
              <a:latin typeface="Inter" panose="02000503000000020004" pitchFamily="2" charset="0"/>
              <a:ea typeface="Inter" panose="02000503000000020004" pitchFamily="2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§"/>
              <a:tabLst/>
            </a:pPr>
            <a:endParaRPr lang="en-US" sz="2400" dirty="0">
              <a:latin typeface="Inter" panose="02000503000000020004" pitchFamily="2" charset="0"/>
              <a:ea typeface="Inter" panose="02000503000000020004" pitchFamily="2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§"/>
              <a:tabLst/>
            </a:pPr>
            <a:endParaRPr lang="en-US" sz="2400" dirty="0">
              <a:latin typeface="Inter" panose="02000503000000020004" pitchFamily="2" charset="0"/>
              <a:ea typeface="Inter" panose="02000503000000020004" pitchFamily="2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§"/>
              <a:tabLst/>
            </a:pPr>
            <a:r>
              <a:rPr lang="en-US" sz="2400" b="0" i="0" dirty="0">
                <a:effectLst/>
                <a:latin typeface="Inter" panose="02000503000000020004" pitchFamily="2" charset="0"/>
                <a:ea typeface="Inter" panose="02000503000000020004" pitchFamily="2" charset="0"/>
              </a:rPr>
              <a:t>When running workflows on a regular basis</a:t>
            </a:r>
            <a:r>
              <a:rPr lang="en-US" sz="2400" dirty="0">
                <a:latin typeface="Inter" panose="02000503000000020004" pitchFamily="2" charset="0"/>
                <a:ea typeface="Inter" panose="02000503000000020004" pitchFamily="2" charset="0"/>
              </a:rPr>
              <a:t>, it might be tedious to provide all the required flags every time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§"/>
              <a:tabLst/>
            </a:pPr>
            <a:endParaRPr kumimoji="0" lang="en-US" altLang="fr-FR" sz="2400" u="none" strike="noStrike" cap="none" normalizeH="0" baseline="0" dirty="0">
              <a:ln>
                <a:noFill/>
              </a:ln>
              <a:latin typeface="Inter" panose="02000503000000020004" pitchFamily="2" charset="0"/>
              <a:ea typeface="Inter" panose="02000503000000020004" pitchFamily="2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§"/>
              <a:tabLst/>
            </a:pPr>
            <a:r>
              <a:rPr lang="en-US" sz="2400" dirty="0">
                <a:latin typeface="Inter" panose="02000503000000020004" pitchFamily="2" charset="0"/>
                <a:ea typeface="Inter" panose="02000503000000020004" pitchFamily="2" charset="0"/>
              </a:rPr>
              <a:t>I</a:t>
            </a:r>
            <a:r>
              <a:rPr lang="en-US" sz="2400" b="0" i="0" dirty="0">
                <a:effectLst/>
                <a:latin typeface="Inter" panose="02000503000000020004" pitchFamily="2" charset="0"/>
                <a:ea typeface="Inter" panose="02000503000000020004" pitchFamily="2" charset="0"/>
              </a:rPr>
              <a:t>t is possible to specify a configuration profile </a:t>
            </a:r>
            <a:r>
              <a:rPr lang="en-US" sz="2400" dirty="0">
                <a:latin typeface="Inter" panose="02000503000000020004" pitchFamily="2" charset="0"/>
                <a:ea typeface="Inter" panose="02000503000000020004" pitchFamily="2" charset="0"/>
              </a:rPr>
              <a:t>to specify the </a:t>
            </a:r>
            <a:r>
              <a:rPr lang="en-US" sz="2400" b="0" i="0" dirty="0">
                <a:effectLst/>
                <a:latin typeface="Inter" panose="02000503000000020004" pitchFamily="2" charset="0"/>
                <a:ea typeface="Inter" panose="02000503000000020004" pitchFamily="2" charset="0"/>
              </a:rPr>
              <a:t>default options</a:t>
            </a:r>
            <a:r>
              <a:rPr lang="en-US" sz="2400" b="0" i="0" dirty="0">
                <a:solidFill>
                  <a:srgbClr val="404040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2400" b="0" i="0" dirty="0">
                <a:effectLst/>
                <a:latin typeface="Inter" panose="02000503000000020004" pitchFamily="2" charset="0"/>
                <a:ea typeface="Inter" panose="02000503000000020004" pitchFamily="2" charset="0"/>
              </a:rPr>
              <a:t>using the</a:t>
            </a:r>
            <a:r>
              <a:rPr lang="en-US" sz="2400" b="0" i="0" dirty="0">
                <a:solidFill>
                  <a:srgbClr val="404040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2400" b="1" i="0" dirty="0">
                <a:solidFill>
                  <a:schemeClr val="accent2"/>
                </a:solidFill>
                <a:effectLst/>
                <a:latin typeface="Cascadia Code" panose="020B0609020000020004" pitchFamily="49" charset="0"/>
                <a:ea typeface="Inter" panose="02000503000000020004" pitchFamily="2" charset="0"/>
                <a:cs typeface="Cascadia Code" panose="020B0609020000020004" pitchFamily="49" charset="0"/>
              </a:rPr>
              <a:t>--profile </a:t>
            </a:r>
            <a:r>
              <a:rPr lang="en-US" sz="2400" b="1" i="0" dirty="0" err="1">
                <a:solidFill>
                  <a:schemeClr val="accent2"/>
                </a:solidFill>
                <a:effectLst/>
                <a:latin typeface="Cascadia Code" panose="020B0609020000020004" pitchFamily="49" charset="0"/>
                <a:ea typeface="Inter" panose="02000503000000020004" pitchFamily="2" charset="0"/>
                <a:cs typeface="Cascadia Code" panose="020B0609020000020004" pitchFamily="49" charset="0"/>
              </a:rPr>
              <a:t>profile_name</a:t>
            </a:r>
            <a:r>
              <a:rPr lang="en-US" sz="2400" b="1" i="0" dirty="0">
                <a:solidFill>
                  <a:schemeClr val="accent2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  <a:cs typeface="Cascadia Code" panose="020B0609020000020004" pitchFamily="49" charset="0"/>
              </a:rPr>
              <a:t> </a:t>
            </a:r>
            <a:r>
              <a:rPr lang="en-US" sz="2400" b="0" i="0" dirty="0">
                <a:effectLst/>
                <a:latin typeface="Inter" panose="02000503000000020004" pitchFamily="2" charset="0"/>
                <a:ea typeface="Inter" panose="02000503000000020004" pitchFamily="2" charset="0"/>
              </a:rPr>
              <a:t>command line option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§"/>
              <a:tabLst/>
            </a:pPr>
            <a:endParaRPr kumimoji="0" lang="en-US" altLang="fr-FR" sz="2400" u="none" strike="noStrike" cap="none" normalizeH="0" baseline="0" dirty="0">
              <a:ln>
                <a:noFill/>
              </a:ln>
              <a:solidFill>
                <a:srgbClr val="404040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  <a:p>
            <a:pPr marL="342900" indent="-342900" defTabSz="9144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altLang="fr-FR" sz="2400" dirty="0" err="1">
                <a:latin typeface="Inter" panose="02000503000000020004" pitchFamily="2" charset="0"/>
                <a:ea typeface="Inter" panose="02000503000000020004" pitchFamily="2" charset="0"/>
              </a:rPr>
              <a:t>Snakemake</a:t>
            </a:r>
            <a:r>
              <a:rPr lang="en-US" altLang="fr-FR" sz="2400" dirty="0">
                <a:latin typeface="Inter" panose="02000503000000020004" pitchFamily="2" charset="0"/>
                <a:ea typeface="Inter" panose="02000503000000020004" pitchFamily="2" charset="0"/>
              </a:rPr>
              <a:t> will search for a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effectLst/>
                <a:latin typeface="Inter" panose="02000503000000020004" pitchFamily="2" charset="0"/>
                <a:ea typeface="Inter" panose="02000503000000020004" pitchFamily="2" charset="0"/>
              </a:rPr>
              <a:t> folder 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effectLst/>
                <a:latin typeface="Inter" panose="02000503000000020004" pitchFamily="2" charset="0"/>
                <a:ea typeface="Inter" panose="02000503000000020004" pitchFamily="2" charset="0"/>
              </a:rPr>
              <a:t>named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effectLst/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kumimoji="0" lang="fr-FR" altLang="fr-FR" sz="2400" b="1" i="0" u="none" strike="noStrike" cap="none" normalizeH="0" baseline="0" dirty="0" err="1">
                <a:ln>
                  <a:noFill/>
                </a:ln>
                <a:solidFill>
                  <a:schemeClr val="accent2"/>
                </a:solidFill>
                <a:effectLst/>
                <a:latin typeface="Cascadia Code" panose="020B0609020000020004" pitchFamily="49" charset="0"/>
                <a:ea typeface="Inter" panose="02000503000000020004" pitchFamily="2" charset="0"/>
                <a:cs typeface="Cascadia Code" panose="020B0609020000020004" pitchFamily="49" charset="0"/>
              </a:rPr>
              <a:t>profile_name</a:t>
            </a:r>
            <a:r>
              <a:rPr kumimoji="0" lang="fr-FR" altLang="fr-FR" sz="2400" b="1" i="0" u="none" strike="noStrike" cap="none" normalizeH="0" baseline="0" dirty="0">
                <a:ln>
                  <a:noFill/>
                </a:ln>
                <a:solidFill>
                  <a:schemeClr val="accent2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  <a:cs typeface="Cascadia Code" panose="020B0609020000020004" pitchFamily="49" charset="0"/>
              </a:rPr>
              <a:t> 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effectLst/>
                <a:latin typeface="Inter" panose="02000503000000020004" pitchFamily="2" charset="0"/>
                <a:ea typeface="Inter" panose="02000503000000020004" pitchFamily="2" charset="0"/>
              </a:rPr>
              <a:t>in the user and global configuration directories (</a:t>
            </a:r>
            <a:r>
              <a:rPr kumimoji="0" lang="fr-FR" altLang="fr-FR" sz="2400" b="1" i="0" u="none" strike="noStrike" cap="none" normalizeH="0" baseline="0" dirty="0">
                <a:ln>
                  <a:noFill/>
                </a:ln>
                <a:solidFill>
                  <a:schemeClr val="accent2"/>
                </a:solidFill>
                <a:effectLst/>
                <a:latin typeface="Cascadia Code" panose="020B0609020000020004" pitchFamily="49" charset="0"/>
                <a:ea typeface="Inter" panose="02000503000000020004" pitchFamily="2" charset="0"/>
                <a:cs typeface="Cascadia Code" panose="020B0609020000020004" pitchFamily="49" charset="0"/>
              </a:rPr>
              <a:t>~/.config/</a:t>
            </a:r>
            <a:r>
              <a:rPr kumimoji="0" lang="fr-FR" altLang="fr-FR" sz="2400" b="1" i="0" u="none" strike="noStrike" cap="none" normalizeH="0" baseline="0" dirty="0" err="1">
                <a:ln>
                  <a:noFill/>
                </a:ln>
                <a:solidFill>
                  <a:schemeClr val="accent2"/>
                </a:solidFill>
                <a:effectLst/>
                <a:latin typeface="Cascadia Code" panose="020B0609020000020004" pitchFamily="49" charset="0"/>
                <a:ea typeface="Inter" panose="02000503000000020004" pitchFamily="2" charset="0"/>
                <a:cs typeface="Cascadia Code" panose="020B0609020000020004" pitchFamily="49" charset="0"/>
              </a:rPr>
              <a:t>snakemake</a:t>
            </a:r>
            <a:r>
              <a:rPr lang="fr-FR" altLang="fr-FR" sz="2400" dirty="0">
                <a:latin typeface="Inter" panose="02000503000000020004" pitchFamily="2" charset="0"/>
                <a:ea typeface="Inter" panose="02000503000000020004" pitchFamily="2" charset="0"/>
                <a:cs typeface="Cascadia Code" panose="020B0609020000020004" pitchFamily="49" charset="0"/>
              </a:rPr>
              <a:t>). You can </a:t>
            </a:r>
            <a:r>
              <a:rPr lang="fr-FR" altLang="fr-FR" sz="2400" dirty="0" err="1">
                <a:latin typeface="Inter" panose="02000503000000020004" pitchFamily="2" charset="0"/>
                <a:ea typeface="Inter" panose="02000503000000020004" pitchFamily="2" charset="0"/>
                <a:cs typeface="Cascadia Code" panose="020B0609020000020004" pitchFamily="49" charset="0"/>
              </a:rPr>
              <a:t>also</a:t>
            </a:r>
            <a:r>
              <a:rPr lang="fr-FR" altLang="fr-FR" sz="2400" dirty="0">
                <a:latin typeface="Inter" panose="02000503000000020004" pitchFamily="2" charset="0"/>
                <a:ea typeface="Inter" panose="02000503000000020004" pitchFamily="2" charset="0"/>
                <a:cs typeface="Cascadia Code" panose="020B0609020000020004" pitchFamily="49" charset="0"/>
              </a:rPr>
              <a:t> </a:t>
            </a:r>
            <a:r>
              <a:rPr lang="fr-FR" altLang="fr-FR" sz="2400" dirty="0" err="1">
                <a:latin typeface="Inter" panose="02000503000000020004" pitchFamily="2" charset="0"/>
                <a:ea typeface="Inter" panose="02000503000000020004" pitchFamily="2" charset="0"/>
                <a:cs typeface="Cascadia Code" panose="020B0609020000020004" pitchFamily="49" charset="0"/>
              </a:rPr>
              <a:t>provide</a:t>
            </a:r>
            <a:r>
              <a:rPr lang="fr-FR" altLang="fr-FR" sz="2400" dirty="0">
                <a:latin typeface="Inter" panose="02000503000000020004" pitchFamily="2" charset="0"/>
                <a:ea typeface="Inter" panose="02000503000000020004" pitchFamily="2" charset="0"/>
                <a:cs typeface="Cascadia Code" panose="020B0609020000020004" pitchFamily="49" charset="0"/>
              </a:rPr>
              <a:t> an </a:t>
            </a:r>
            <a:r>
              <a:rPr lang="fr-FR" altLang="fr-FR" sz="2400" dirty="0" err="1">
                <a:latin typeface="Inter" panose="02000503000000020004" pitchFamily="2" charset="0"/>
                <a:ea typeface="Inter" panose="02000503000000020004" pitchFamily="2" charset="0"/>
                <a:cs typeface="Cascadia Code" panose="020B0609020000020004" pitchFamily="49" charset="0"/>
              </a:rPr>
              <a:t>absolute</a:t>
            </a:r>
            <a:r>
              <a:rPr lang="fr-FR" altLang="fr-FR" sz="2400" dirty="0">
                <a:latin typeface="Inter" panose="02000503000000020004" pitchFamily="2" charset="0"/>
                <a:ea typeface="Inter" panose="02000503000000020004" pitchFamily="2" charset="0"/>
                <a:cs typeface="Cascadia Code" panose="020B0609020000020004" pitchFamily="49" charset="0"/>
              </a:rPr>
              <a:t> or relative </a:t>
            </a:r>
            <a:r>
              <a:rPr lang="fr-FR" altLang="fr-FR" sz="2400" dirty="0" err="1">
                <a:latin typeface="Inter" panose="02000503000000020004" pitchFamily="2" charset="0"/>
                <a:ea typeface="Inter" panose="02000503000000020004" pitchFamily="2" charset="0"/>
                <a:cs typeface="Cascadia Code" panose="020B0609020000020004" pitchFamily="49" charset="0"/>
              </a:rPr>
              <a:t>path</a:t>
            </a:r>
            <a:r>
              <a:rPr lang="fr-FR" altLang="fr-FR" sz="2400" dirty="0">
                <a:latin typeface="Inter" panose="02000503000000020004" pitchFamily="2" charset="0"/>
                <a:ea typeface="Inter" panose="02000503000000020004" pitchFamily="2" charset="0"/>
                <a:cs typeface="Cascadia Code" panose="020B0609020000020004" pitchFamily="49" charset="0"/>
              </a:rPr>
              <a:t> to a directory</a:t>
            </a:r>
            <a:endParaRPr lang="en-US" altLang="fr-FR" sz="2400" dirty="0">
              <a:latin typeface="Inter" panose="02000503000000020004" pitchFamily="2" charset="0"/>
              <a:ea typeface="Inter" panose="02000503000000020004" pitchFamily="2" charset="0"/>
              <a:cs typeface="Cascadia Code" panose="020B0609020000020004" pitchFamily="49" charset="0"/>
            </a:endParaRPr>
          </a:p>
          <a:p>
            <a:pPr marL="342900" indent="-342900" defTabSz="914400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en-US" altLang="fr-FR" sz="2400" dirty="0">
              <a:latin typeface="Inter" panose="02000503000000020004" pitchFamily="2" charset="0"/>
              <a:ea typeface="Inter" panose="02000503000000020004" pitchFamily="2" charset="0"/>
              <a:cs typeface="Cascadia Code" panose="020B0609020000020004" pitchFamily="49" charset="0"/>
            </a:endParaRPr>
          </a:p>
          <a:p>
            <a:pPr marL="342900" indent="-342900" defTabSz="9144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altLang="fr-FR" sz="2400" dirty="0">
                <a:latin typeface="Inter" panose="02000503000000020004" pitchFamily="2" charset="0"/>
                <a:ea typeface="Inter" panose="02000503000000020004" pitchFamily="2" charset="0"/>
                <a:cs typeface="Cascadia Code" panose="020B0609020000020004" pitchFamily="49" charset="0"/>
              </a:rPr>
              <a:t>In the folder, </a:t>
            </a:r>
            <a:r>
              <a:rPr lang="en-US" altLang="fr-FR" sz="2400" dirty="0" err="1">
                <a:latin typeface="Inter" panose="02000503000000020004" pitchFamily="2" charset="0"/>
                <a:ea typeface="Inter" panose="02000503000000020004" pitchFamily="2" charset="0"/>
                <a:cs typeface="Cascadia Code" panose="020B0609020000020004" pitchFamily="49" charset="0"/>
              </a:rPr>
              <a:t>Snakemake</a:t>
            </a:r>
            <a:r>
              <a:rPr lang="en-US" altLang="fr-FR" sz="2400" dirty="0">
                <a:latin typeface="Inter" panose="02000503000000020004" pitchFamily="2" charset="0"/>
                <a:ea typeface="Inter" panose="02000503000000020004" pitchFamily="2" charset="0"/>
                <a:cs typeface="Cascadia Code" panose="020B0609020000020004" pitchFamily="49" charset="0"/>
              </a:rPr>
              <a:t> expect to find a file named </a:t>
            </a:r>
            <a:r>
              <a:rPr lang="en-US" altLang="fr-FR" sz="2400" b="1" dirty="0" err="1">
                <a:solidFill>
                  <a:schemeClr val="accent2"/>
                </a:solidFill>
                <a:latin typeface="Cascadia Code" panose="020B0609020000020004" pitchFamily="49" charset="0"/>
                <a:ea typeface="Inter" panose="02000503000000020004" pitchFamily="2" charset="0"/>
                <a:cs typeface="Cascadia Code" panose="020B0609020000020004" pitchFamily="49" charset="0"/>
              </a:rPr>
              <a:t>config.yaml</a:t>
            </a:r>
            <a:endParaRPr lang="en-US" altLang="fr-FR" sz="2400" b="1" dirty="0">
              <a:solidFill>
                <a:schemeClr val="accent2"/>
              </a:solidFill>
              <a:latin typeface="Cascadia Code" panose="020B0609020000020004" pitchFamily="49" charset="0"/>
              <a:ea typeface="Inter" panose="02000503000000020004" pitchFamily="2" charset="0"/>
              <a:cs typeface="Cascadia Code" panose="020B0609020000020004" pitchFamily="49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</a:pPr>
            <a:endParaRPr kumimoji="0" lang="en-US" altLang="fr-FR" sz="2400" u="none" strike="noStrike" cap="none" normalizeH="0" baseline="0" dirty="0">
              <a:ln>
                <a:noFill/>
              </a:ln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23095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CA7EB74C-81BF-4F98-B7A9-6E879BFF7CBB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12192000" cy="368168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360000" tIns="360000" rIns="360000" bIns="36000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tabLst/>
            </a:pPr>
            <a:r>
              <a:rPr lang="en-US" sz="3600" b="1" dirty="0">
                <a:latin typeface="Inter" panose="02000503000000020004" pitchFamily="2" charset="0"/>
                <a:ea typeface="Inter" panose="02000503000000020004" pitchFamily="2" charset="0"/>
              </a:rPr>
              <a:t>Using a Configuration File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tabLst/>
            </a:pPr>
            <a:endParaRPr lang="en-US" sz="3600" b="1" dirty="0">
              <a:latin typeface="Inter" panose="02000503000000020004" pitchFamily="2" charset="0"/>
              <a:ea typeface="Inter" panose="02000503000000020004" pitchFamily="2" charset="0"/>
            </a:endParaRPr>
          </a:p>
          <a:p>
            <a:pPr marL="342900" indent="-342900" defTabSz="9144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kumimoji="0" lang="fr-FR" altLang="fr-FR" sz="2400" b="0" i="0" u="none" strike="noStrike" cap="none" normalizeH="0" baseline="0" dirty="0">
                <a:ln>
                  <a:noFill/>
                </a:ln>
                <a:effectLst/>
                <a:latin typeface="Inter" panose="02000503000000020004" pitchFamily="2" charset="0"/>
                <a:ea typeface="Inter" panose="02000503000000020004" pitchFamily="2" charset="0"/>
              </a:rPr>
              <a:t>The profile can 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effectLst/>
                <a:latin typeface="Inter" panose="02000503000000020004" pitchFamily="2" charset="0"/>
                <a:ea typeface="Inter" panose="02000503000000020004" pitchFamily="2" charset="0"/>
              </a:rPr>
              <a:t>be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effectLst/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effectLst/>
                <a:latin typeface="Inter" panose="02000503000000020004" pitchFamily="2" charset="0"/>
                <a:ea typeface="Inter" panose="02000503000000020004" pitchFamily="2" charset="0"/>
              </a:rPr>
              <a:t>used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effectLst/>
                <a:latin typeface="Inter" panose="02000503000000020004" pitchFamily="2" charset="0"/>
                <a:ea typeface="Inter" panose="02000503000000020004" pitchFamily="2" charset="0"/>
              </a:rPr>
              <a:t> to set a default for 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effectLst/>
                <a:latin typeface="Inter" panose="02000503000000020004" pitchFamily="2" charset="0"/>
                <a:ea typeface="Inter" panose="02000503000000020004" pitchFamily="2" charset="0"/>
              </a:rPr>
              <a:t>each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effectLst/>
                <a:latin typeface="Inter" panose="02000503000000020004" pitchFamily="2" charset="0"/>
                <a:ea typeface="Inter" panose="02000503000000020004" pitchFamily="2" charset="0"/>
              </a:rPr>
              <a:t> option of the </a:t>
            </a:r>
            <a:r>
              <a:rPr kumimoji="0" lang="fr-FR" altLang="fr-FR" sz="2400" b="0" i="0" u="none" strike="noStrike" cap="none" normalizeH="0" baseline="0" dirty="0" err="1">
                <a:ln>
                  <a:noFill/>
                </a:ln>
                <a:effectLst/>
                <a:latin typeface="Inter" panose="02000503000000020004" pitchFamily="2" charset="0"/>
                <a:ea typeface="Inter" panose="02000503000000020004" pitchFamily="2" charset="0"/>
              </a:rPr>
              <a:t>Snakemake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effectLst/>
                <a:latin typeface="Inter" panose="02000503000000020004" pitchFamily="2" charset="0"/>
                <a:ea typeface="Inter" panose="02000503000000020004" pitchFamily="2" charset="0"/>
              </a:rPr>
              <a:t> command line</a:t>
            </a:r>
          </a:p>
          <a:p>
            <a:pPr marL="342900" indent="-342900" defTabSz="914400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fr-FR" altLang="fr-FR" sz="2400" dirty="0">
              <a:solidFill>
                <a:srgbClr val="404040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  <a:p>
            <a:pPr marL="342900" indent="-342900" defTabSz="9144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fr-FR" altLang="fr-FR" sz="2400" dirty="0">
                <a:latin typeface="Inter" panose="02000503000000020004" pitchFamily="2" charset="0"/>
                <a:ea typeface="Inter" panose="02000503000000020004" pitchFamily="2" charset="0"/>
              </a:rPr>
              <a:t>In a profile, command-line o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effectLst/>
                <a:latin typeface="Inter" panose="02000503000000020004" pitchFamily="2" charset="0"/>
                <a:ea typeface="Inter" panose="02000503000000020004" pitchFamily="2" charset="0"/>
              </a:rPr>
              <a:t>ption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 </a:t>
            </a:r>
            <a:r>
              <a:rPr lang="fr-FR" altLang="fr-FR" sz="2400" b="1" dirty="0">
                <a:solidFill>
                  <a:schemeClr val="accent2"/>
                </a:solidFill>
                <a:latin typeface="Cascadia Code" panose="020B0609020000020004" pitchFamily="49" charset="0"/>
                <a:ea typeface="Inter" panose="02000503000000020004" pitchFamily="2" charset="0"/>
                <a:cs typeface="Cascadia Code" panose="020B0609020000020004" pitchFamily="49" charset="0"/>
              </a:rPr>
              <a:t>--</a:t>
            </a:r>
            <a:r>
              <a:rPr kumimoji="0" lang="fr-FR" altLang="fr-FR" sz="2400" b="1" i="0" u="none" strike="noStrike" cap="none" normalizeH="0" baseline="0" dirty="0" err="1">
                <a:ln>
                  <a:noFill/>
                </a:ln>
                <a:solidFill>
                  <a:schemeClr val="accent2"/>
                </a:solidFill>
                <a:effectLst/>
                <a:latin typeface="Cascadia Code" panose="020B0609020000020004" pitchFamily="49" charset="0"/>
                <a:ea typeface="Inter" panose="02000503000000020004" pitchFamily="2" charset="0"/>
                <a:cs typeface="Cascadia Code" panose="020B0609020000020004" pitchFamily="49" charset="0"/>
              </a:rPr>
              <a:t>someoption</a:t>
            </a:r>
            <a:r>
              <a:rPr lang="fr-FR" altLang="fr-FR" sz="2400" b="1" dirty="0">
                <a:solidFill>
                  <a:schemeClr val="accent2"/>
                </a:solidFill>
                <a:latin typeface="Inter" panose="02000503000000020004" pitchFamily="2" charset="0"/>
                <a:ea typeface="Inter" panose="02000503000000020004" pitchFamily="2" charset="0"/>
                <a:cs typeface="Cascadia Code" panose="020B0609020000020004" pitchFamily="49" charset="0"/>
              </a:rPr>
              <a:t> </a:t>
            </a:r>
            <a:r>
              <a:rPr lang="fr-FR" altLang="fr-FR" sz="2400" dirty="0" err="1">
                <a:latin typeface="Inter" panose="02000503000000020004" pitchFamily="2" charset="0"/>
                <a:ea typeface="Inter" panose="02000503000000020004" pitchFamily="2" charset="0"/>
                <a:cs typeface="Cascadia Code" panose="020B0609020000020004" pitchFamily="49" charset="0"/>
              </a:rPr>
              <a:t>becomes</a:t>
            </a:r>
            <a:r>
              <a:rPr lang="fr-FR" altLang="fr-FR" sz="2400" b="1" dirty="0">
                <a:solidFill>
                  <a:schemeClr val="accent2"/>
                </a:solidFill>
                <a:latin typeface="Inter" panose="02000503000000020004" pitchFamily="2" charset="0"/>
                <a:ea typeface="Inter" panose="02000503000000020004" pitchFamily="2" charset="0"/>
                <a:cs typeface="Cascadia Code" panose="020B0609020000020004" pitchFamily="49" charset="0"/>
              </a:rPr>
              <a:t> </a:t>
            </a:r>
            <a:r>
              <a:rPr kumimoji="0" lang="fr-FR" altLang="fr-FR" sz="2400" b="1" i="0" u="none" strike="noStrike" cap="none" normalizeH="0" baseline="0" dirty="0" err="1">
                <a:ln>
                  <a:noFill/>
                </a:ln>
                <a:solidFill>
                  <a:schemeClr val="accent2"/>
                </a:solidFill>
                <a:effectLst/>
                <a:latin typeface="Cascadia Code" panose="020B0609020000020004" pitchFamily="49" charset="0"/>
                <a:ea typeface="Inter" panose="02000503000000020004" pitchFamily="2" charset="0"/>
                <a:cs typeface="Cascadia Code" panose="020B0609020000020004" pitchFamily="49" charset="0"/>
              </a:rPr>
              <a:t>someoption</a:t>
            </a:r>
            <a:r>
              <a:rPr kumimoji="0" lang="fr-FR" altLang="fr-FR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endParaRPr lang="en-US" sz="2400" dirty="0">
              <a:latin typeface="Inter" panose="02000503000000020004" pitchFamily="2" charset="0"/>
              <a:ea typeface="Inter" panose="02000503000000020004" pitchFamily="2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</a:pPr>
            <a:endParaRPr kumimoji="0" lang="en-US" altLang="fr-FR" sz="2400" u="none" strike="noStrike" cap="none" normalizeH="0" baseline="0" dirty="0">
              <a:ln>
                <a:noFill/>
              </a:ln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0326AFAA-CD38-4521-90A2-2856ECDB5451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6529754" y="3405787"/>
            <a:ext cx="4320000" cy="1917000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217AB15D-8E34-4AE0-9880-EBB2BDB53391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890954" y="3817537"/>
            <a:ext cx="4320000" cy="1093500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3EF00A8A-B7A5-477F-B893-4F253F6F0B10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1113692" y="6001521"/>
            <a:ext cx="99646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BE" sz="2400" dirty="0" err="1">
                <a:latin typeface="Inter" panose="02000503000000020004" pitchFamily="2" charset="0"/>
                <a:ea typeface="Inter" panose="02000503000000020004" pitchFamily="2" charset="0"/>
              </a:rPr>
              <a:t>See</a:t>
            </a:r>
            <a:r>
              <a:rPr lang="fr-BE" sz="2400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fr-BE" sz="2400" dirty="0" err="1">
                <a:latin typeface="Inter" panose="02000503000000020004" pitchFamily="2" charset="0"/>
                <a:ea typeface="Inter" panose="02000503000000020004" pitchFamily="2" charset="0"/>
              </a:rPr>
              <a:t>also</a:t>
            </a:r>
            <a:r>
              <a:rPr lang="fr-BE" sz="2400" dirty="0">
                <a:latin typeface="Inter" panose="02000503000000020004" pitchFamily="2" charset="0"/>
                <a:ea typeface="Inter" panose="02000503000000020004" pitchFamily="2" charset="0"/>
              </a:rPr>
              <a:t>: </a:t>
            </a:r>
            <a:r>
              <a:rPr lang="fr-BE" sz="2400" dirty="0">
                <a:solidFill>
                  <a:schemeClr val="accent2"/>
                </a:solidFill>
                <a:latin typeface="Inter" panose="02000503000000020004" pitchFamily="2" charset="0"/>
                <a:ea typeface="Inter" panose="02000503000000020004" pitchFamily="2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https://github.com/snakemake-profiles/doc</a:t>
            </a:r>
            <a:endParaRPr lang="fr-BE" sz="2400" dirty="0">
              <a:solidFill>
                <a:schemeClr val="accent2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18112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CA7EB74C-81BF-4F98-B7A9-6E879BFF7CBB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6096000" cy="675945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360000" tIns="360000" rIns="360000" bIns="36000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tabLst/>
            </a:pPr>
            <a:r>
              <a:rPr lang="en-US" sz="3600" b="1" dirty="0">
                <a:latin typeface="Inter" panose="02000503000000020004" pitchFamily="2" charset="0"/>
                <a:ea typeface="Inter" panose="02000503000000020004" pitchFamily="2" charset="0"/>
              </a:rPr>
              <a:t>Using a Custom Job Script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tabLst/>
            </a:pPr>
            <a:endParaRPr lang="en-US" sz="3200" dirty="0">
              <a:latin typeface="Inter" panose="02000503000000020004" pitchFamily="2" charset="0"/>
              <a:ea typeface="Inter" panose="02000503000000020004" pitchFamily="2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§"/>
              <a:tabLst/>
            </a:pPr>
            <a:r>
              <a:rPr lang="en-US" sz="2400" i="0" dirty="0">
                <a:effectLst/>
                <a:latin typeface="Inter" panose="02000503000000020004" pitchFamily="2" charset="0"/>
                <a:ea typeface="Inter" panose="02000503000000020004" pitchFamily="2" charset="0"/>
              </a:rPr>
              <a:t>You can provide a custom job script for submission to a cluster using the </a:t>
            </a:r>
            <a:r>
              <a:rPr lang="fr-BE" sz="2400" b="1" dirty="0">
                <a:solidFill>
                  <a:schemeClr val="accent2"/>
                </a:solidFill>
                <a:latin typeface="Cascadia Code" panose="020B0609020000020004" pitchFamily="49" charset="0"/>
                <a:ea typeface="Inter" panose="02000503000000020004" pitchFamily="2" charset="0"/>
                <a:cs typeface="Cascadia Code" panose="020B0609020000020004" pitchFamily="49" charset="0"/>
              </a:rPr>
              <a:t>--</a:t>
            </a:r>
            <a:r>
              <a:rPr lang="en-GB" sz="2400" b="1" i="0" dirty="0" err="1">
                <a:solidFill>
                  <a:schemeClr val="accent2"/>
                </a:solidFill>
                <a:effectLst/>
                <a:latin typeface="Cascadia Code" panose="020B0609020000020004" pitchFamily="49" charset="0"/>
                <a:ea typeface="Inter" panose="02000503000000020004" pitchFamily="2" charset="0"/>
                <a:cs typeface="Cascadia Code" panose="020B0609020000020004" pitchFamily="49" charset="0"/>
              </a:rPr>
              <a:t>jobscript</a:t>
            </a:r>
            <a:r>
              <a:rPr lang="fr-BE" sz="2400" b="1" i="0" dirty="0">
                <a:solidFill>
                  <a:schemeClr val="accent2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  <a:cs typeface="Cascadia Code" panose="020B0609020000020004" pitchFamily="49" charset="0"/>
              </a:rPr>
              <a:t> </a:t>
            </a:r>
            <a:r>
              <a:rPr lang="fr-BE" sz="2400" i="0" dirty="0">
                <a:effectLst/>
                <a:latin typeface="Inter" panose="02000503000000020004" pitchFamily="2" charset="0"/>
                <a:ea typeface="Inter" panose="02000503000000020004" pitchFamily="2" charset="0"/>
              </a:rPr>
              <a:t>command line option or use a profile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§"/>
              <a:tabLst/>
            </a:pPr>
            <a:endParaRPr kumimoji="0" lang="fr-BE" altLang="fr-FR" sz="2400" u="none" strike="noStrike" cap="none" normalizeH="0" baseline="0" dirty="0">
              <a:ln>
                <a:noFill/>
              </a:ln>
              <a:latin typeface="Inter" panose="02000503000000020004" pitchFamily="2" charset="0"/>
              <a:ea typeface="Inter" panose="02000503000000020004" pitchFamily="2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§"/>
              <a:tabLst/>
            </a:pPr>
            <a:r>
              <a:rPr lang="fr-BE" altLang="fr-FR" sz="2400" dirty="0">
                <a:latin typeface="Inter" panose="02000503000000020004" pitchFamily="2" charset="0"/>
                <a:ea typeface="Inter" panose="02000503000000020004" pitchFamily="2" charset="0"/>
              </a:rPr>
              <a:t>This </a:t>
            </a:r>
            <a:r>
              <a:rPr lang="fr-BE" altLang="fr-FR" sz="2400" dirty="0" err="1">
                <a:latin typeface="Inter" panose="02000503000000020004" pitchFamily="2" charset="0"/>
                <a:ea typeface="Inter" panose="02000503000000020004" pitchFamily="2" charset="0"/>
              </a:rPr>
              <a:t>allows</a:t>
            </a:r>
            <a:r>
              <a:rPr lang="fr-BE" altLang="fr-FR" sz="2400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fr-BE" altLang="fr-FR" sz="2400" dirty="0" err="1">
                <a:latin typeface="Inter" panose="02000503000000020004" pitchFamily="2" charset="0"/>
                <a:ea typeface="Inter" panose="02000503000000020004" pitchFamily="2" charset="0"/>
              </a:rPr>
              <a:t>you</a:t>
            </a:r>
            <a:r>
              <a:rPr lang="fr-BE" altLang="fr-FR" sz="2400" dirty="0">
                <a:latin typeface="Inter" panose="02000503000000020004" pitchFamily="2" charset="0"/>
                <a:ea typeface="Inter" panose="02000503000000020004" pitchFamily="2" charset="0"/>
              </a:rPr>
              <a:t> to </a:t>
            </a:r>
            <a:r>
              <a:rPr lang="fr-BE" altLang="fr-FR" sz="2400" dirty="0" err="1">
                <a:latin typeface="Inter" panose="02000503000000020004" pitchFamily="2" charset="0"/>
                <a:ea typeface="Inter" panose="02000503000000020004" pitchFamily="2" charset="0"/>
              </a:rPr>
              <a:t>perform</a:t>
            </a:r>
            <a:r>
              <a:rPr lang="fr-BE" altLang="fr-FR" sz="2400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fr-BE" altLang="fr-FR" sz="2400" dirty="0" err="1">
                <a:latin typeface="Inter" panose="02000503000000020004" pitchFamily="2" charset="0"/>
                <a:ea typeface="Inter" panose="02000503000000020004" pitchFamily="2" charset="0"/>
              </a:rPr>
              <a:t>additional</a:t>
            </a:r>
            <a:r>
              <a:rPr lang="fr-BE" altLang="fr-FR" sz="2400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fr-BE" altLang="fr-FR" sz="2400" dirty="0" err="1">
                <a:latin typeface="Inter" panose="02000503000000020004" pitchFamily="2" charset="0"/>
                <a:ea typeface="Inter" panose="02000503000000020004" pitchFamily="2" charset="0"/>
              </a:rPr>
              <a:t>operations</a:t>
            </a:r>
            <a:r>
              <a:rPr lang="fr-BE" altLang="fr-FR" sz="2400" dirty="0">
                <a:latin typeface="Inter" panose="02000503000000020004" pitchFamily="2" charset="0"/>
                <a:ea typeface="Inter" panose="02000503000000020004" pitchFamily="2" charset="0"/>
              </a:rPr>
              <a:t> in </a:t>
            </a:r>
            <a:r>
              <a:rPr lang="fr-BE" altLang="fr-FR" sz="2400" dirty="0" err="1">
                <a:latin typeface="Inter" panose="02000503000000020004" pitchFamily="2" charset="0"/>
                <a:ea typeface="Inter" panose="02000503000000020004" pitchFamily="2" charset="0"/>
              </a:rPr>
              <a:t>your</a:t>
            </a:r>
            <a:r>
              <a:rPr lang="fr-BE" altLang="fr-FR" sz="2400" dirty="0">
                <a:latin typeface="Inter" panose="02000503000000020004" pitchFamily="2" charset="0"/>
                <a:ea typeface="Inter" panose="02000503000000020004" pitchFamily="2" charset="0"/>
              </a:rPr>
              <a:t> job script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§"/>
              <a:tabLst/>
            </a:pPr>
            <a:endParaRPr lang="fr-BE" altLang="fr-FR" sz="2400" dirty="0">
              <a:latin typeface="Inter" panose="02000503000000020004" pitchFamily="2" charset="0"/>
              <a:ea typeface="Inter" panose="02000503000000020004" pitchFamily="2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§"/>
              <a:tabLst/>
            </a:pPr>
            <a:r>
              <a:rPr lang="fr-BE" altLang="fr-FR" sz="2400" dirty="0">
                <a:latin typeface="Inter" panose="02000503000000020004" pitchFamily="2" charset="0"/>
                <a:ea typeface="Inter" panose="02000503000000020004" pitchFamily="2" charset="0"/>
              </a:rPr>
              <a:t>For </a:t>
            </a:r>
            <a:r>
              <a:rPr lang="fr-BE" altLang="fr-FR" sz="2400" dirty="0" err="1">
                <a:latin typeface="Inter" panose="02000503000000020004" pitchFamily="2" charset="0"/>
                <a:ea typeface="Inter" panose="02000503000000020004" pitchFamily="2" charset="0"/>
              </a:rPr>
              <a:t>example</a:t>
            </a:r>
            <a:r>
              <a:rPr lang="fr-BE" altLang="fr-FR" sz="2400" dirty="0">
                <a:latin typeface="Inter" panose="02000503000000020004" pitchFamily="2" charset="0"/>
                <a:ea typeface="Inter" panose="02000503000000020004" pitchFamily="2" charset="0"/>
              </a:rPr>
              <a:t>, </a:t>
            </a:r>
            <a:r>
              <a:rPr lang="fr-BE" altLang="fr-FR" sz="2400" dirty="0" err="1">
                <a:latin typeface="Inter" panose="02000503000000020004" pitchFamily="2" charset="0"/>
                <a:ea typeface="Inter" panose="02000503000000020004" pitchFamily="2" charset="0"/>
              </a:rPr>
              <a:t>it</a:t>
            </a:r>
            <a:r>
              <a:rPr lang="fr-BE" altLang="fr-FR" sz="2400" dirty="0">
                <a:latin typeface="Inter" panose="02000503000000020004" pitchFamily="2" charset="0"/>
                <a:ea typeface="Inter" panose="02000503000000020004" pitchFamily="2" charset="0"/>
              </a:rPr>
              <a:t> can </a:t>
            </a:r>
            <a:r>
              <a:rPr lang="fr-BE" altLang="fr-FR" sz="2400" dirty="0" err="1">
                <a:latin typeface="Inter" panose="02000503000000020004" pitchFamily="2" charset="0"/>
                <a:ea typeface="Inter" panose="02000503000000020004" pitchFamily="2" charset="0"/>
              </a:rPr>
              <a:t>be</a:t>
            </a:r>
            <a:r>
              <a:rPr lang="fr-BE" altLang="fr-FR" sz="2400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fr-BE" altLang="fr-FR" sz="2400" dirty="0" err="1">
                <a:latin typeface="Inter" panose="02000503000000020004" pitchFamily="2" charset="0"/>
                <a:ea typeface="Inter" panose="02000503000000020004" pitchFamily="2" charset="0"/>
              </a:rPr>
              <a:t>used</a:t>
            </a:r>
            <a:r>
              <a:rPr lang="fr-BE" altLang="fr-FR" sz="2400" dirty="0">
                <a:latin typeface="Inter" panose="02000503000000020004" pitchFamily="2" charset="0"/>
                <a:ea typeface="Inter" panose="02000503000000020004" pitchFamily="2" charset="0"/>
              </a:rPr>
              <a:t> to </a:t>
            </a:r>
            <a:r>
              <a:rPr lang="fr-BE" altLang="fr-FR" sz="2400" dirty="0" err="1">
                <a:latin typeface="Inter" panose="02000503000000020004" pitchFamily="2" charset="0"/>
                <a:ea typeface="Inter" panose="02000503000000020004" pitchFamily="2" charset="0"/>
              </a:rPr>
              <a:t>add</a:t>
            </a:r>
            <a:r>
              <a:rPr lang="fr-BE" altLang="fr-FR" sz="2400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fr-BE" altLang="fr-FR" sz="2400" dirty="0" err="1">
                <a:latin typeface="Inter" panose="02000503000000020004" pitchFamily="2" charset="0"/>
                <a:ea typeface="Inter" panose="02000503000000020004" pitchFamily="2" charset="0"/>
              </a:rPr>
              <a:t>additionnal</a:t>
            </a:r>
            <a:r>
              <a:rPr lang="fr-BE" altLang="fr-FR" sz="2400" dirty="0">
                <a:latin typeface="Inter" panose="02000503000000020004" pitchFamily="2" charset="0"/>
                <a:ea typeface="Inter" panose="02000503000000020004" pitchFamily="2" charset="0"/>
              </a:rPr>
              <a:t> binding </a:t>
            </a:r>
            <a:r>
              <a:rPr lang="fr-BE" altLang="fr-FR" sz="2400" dirty="0" err="1">
                <a:latin typeface="Inter" panose="02000503000000020004" pitchFamily="2" charset="0"/>
                <a:ea typeface="Inter" panose="02000503000000020004" pitchFamily="2" charset="0"/>
              </a:rPr>
              <a:t>when</a:t>
            </a:r>
            <a:r>
              <a:rPr lang="fr-BE" altLang="fr-FR" sz="2400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fr-BE" altLang="fr-FR" sz="2400" dirty="0" err="1">
                <a:latin typeface="Inter" panose="02000503000000020004" pitchFamily="2" charset="0"/>
                <a:ea typeface="Inter" panose="02000503000000020004" pitchFamily="2" charset="0"/>
              </a:rPr>
              <a:t>using</a:t>
            </a:r>
            <a:r>
              <a:rPr lang="fr-BE" altLang="fr-FR" sz="2400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fr-BE" altLang="fr-FR" sz="2400" dirty="0" err="1">
                <a:latin typeface="Inter" panose="02000503000000020004" pitchFamily="2" charset="0"/>
                <a:ea typeface="Inter" panose="02000503000000020004" pitchFamily="2" charset="0"/>
              </a:rPr>
              <a:t>singularity</a:t>
            </a:r>
            <a:endParaRPr kumimoji="0" lang="en-US" altLang="fr-FR" sz="2400" u="none" strike="noStrike" cap="none" normalizeH="0" baseline="0" dirty="0">
              <a:ln>
                <a:noFill/>
              </a:ln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14D95247-B125-4DA0-BB19-D81579345214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096000" y="4235343"/>
            <a:ext cx="5400000" cy="2200441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A8396511-C602-44FB-AAF9-25A8A897C406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6096000" y="511945"/>
            <a:ext cx="5400000" cy="3211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3862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5777188-6ECF-4C7B-B3BF-B747808A0CFA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3B4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>
              <a:solidFill>
                <a:srgbClr val="ECEFF4"/>
              </a:solidFill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F2AC88DF-A63A-4872-BC3A-C9B8695D9FAC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0" y="3429000"/>
            <a:ext cx="12192000" cy="1333012"/>
          </a:xfrm>
          <a:prstGeom prst="rect">
            <a:avLst/>
          </a:prstGeom>
          <a:noFill/>
        </p:spPr>
        <p:txBody>
          <a:bodyPr wrap="square" tIns="360000" rIns="360000">
            <a:spAutoFit/>
          </a:bodyPr>
          <a:lstStyle/>
          <a:p>
            <a:pPr algn="r"/>
            <a:r>
              <a:rPr lang="en-US" sz="6000" b="1" i="0" dirty="0">
                <a:solidFill>
                  <a:schemeClr val="bg1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Wrapping up</a:t>
            </a:r>
            <a:endParaRPr lang="fr-BE" sz="6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37121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">
            <a:extLst>
              <a:ext uri="{FF2B5EF4-FFF2-40B4-BE49-F238E27FC236}">
                <a16:creationId xmlns:a16="http://schemas.microsoft.com/office/drawing/2014/main" id="{80EA7667-7123-4184-806B-8AC3B6D26594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984885"/>
            <a:ext cx="12192000" cy="478968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360000" tIns="360000" rIns="360000" bIns="36000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§"/>
              <a:tabLst/>
            </a:pPr>
            <a:r>
              <a:rPr lang="en-GB" sz="2400" i="0" dirty="0" err="1">
                <a:effectLst/>
                <a:latin typeface="Inter" panose="02000503000000020004" pitchFamily="2" charset="0"/>
                <a:ea typeface="Inter" panose="02000503000000020004" pitchFamily="2" charset="0"/>
              </a:rPr>
              <a:t>Snakemake</a:t>
            </a:r>
            <a:r>
              <a:rPr lang="en-GB" sz="2400" i="0" dirty="0">
                <a:effectLst/>
                <a:latin typeface="Inter" panose="02000503000000020004" pitchFamily="2" charset="0"/>
                <a:ea typeface="Inter" panose="02000503000000020004" pitchFamily="2" charset="0"/>
              </a:rPr>
              <a:t> is a workflow manager </a:t>
            </a:r>
            <a:r>
              <a:rPr lang="en-US" sz="2400" dirty="0">
                <a:latin typeface="Inter" panose="02000503000000020004" pitchFamily="2" charset="0"/>
                <a:ea typeface="Inter" panose="02000503000000020004" pitchFamily="2" charset="0"/>
              </a:rPr>
              <a:t>offering a simple Python-like syntax with high readability and flexibility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§"/>
              <a:tabLst/>
            </a:pPr>
            <a:endParaRPr lang="en-US" sz="2400" dirty="0">
              <a:latin typeface="Inter" panose="02000503000000020004" pitchFamily="2" charset="0"/>
              <a:ea typeface="Inter" panose="02000503000000020004" pitchFamily="2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§"/>
              <a:tabLst/>
            </a:pPr>
            <a:r>
              <a:rPr lang="en-US" sz="2400" dirty="0" err="1">
                <a:latin typeface="Inter" panose="02000503000000020004" pitchFamily="2" charset="0"/>
                <a:ea typeface="Inter" panose="02000503000000020004" pitchFamily="2" charset="0"/>
              </a:rPr>
              <a:t>Snakemake</a:t>
            </a:r>
            <a:r>
              <a:rPr lang="en-US" sz="2400" dirty="0">
                <a:latin typeface="Inter" panose="02000503000000020004" pitchFamily="2" charset="0"/>
                <a:ea typeface="Inter" panose="02000503000000020004" pitchFamily="2" charset="0"/>
              </a:rPr>
              <a:t> allows for easy mixing of shell commands and high-level language scripts (Python, Julia, R, Rust)</a:t>
            </a:r>
            <a:endParaRPr lang="fr-BE" sz="2400" i="0" dirty="0">
              <a:effectLst/>
              <a:latin typeface="Inter" panose="02000503000000020004" pitchFamily="2" charset="0"/>
              <a:ea typeface="Inter" panose="02000503000000020004" pitchFamily="2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§"/>
              <a:tabLst/>
            </a:pPr>
            <a:endParaRPr kumimoji="0" lang="fr-BE" altLang="fr-FR" sz="2400" u="none" strike="noStrike" cap="none" normalizeH="0" baseline="0" dirty="0">
              <a:ln>
                <a:noFill/>
              </a:ln>
              <a:latin typeface="Inter" panose="02000503000000020004" pitchFamily="2" charset="0"/>
              <a:ea typeface="Inter" panose="02000503000000020004" pitchFamily="2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§"/>
              <a:tabLst/>
            </a:pPr>
            <a:r>
              <a:rPr lang="fr-BE" altLang="fr-FR" sz="2400" dirty="0" err="1">
                <a:latin typeface="Inter" panose="02000503000000020004" pitchFamily="2" charset="0"/>
                <a:ea typeface="Inter" panose="02000503000000020004" pitchFamily="2" charset="0"/>
              </a:rPr>
              <a:t>Reproducibility</a:t>
            </a:r>
            <a:r>
              <a:rPr lang="fr-BE" altLang="fr-FR" sz="2400" dirty="0">
                <a:latin typeface="Inter" panose="02000503000000020004" pitchFamily="2" charset="0"/>
                <a:ea typeface="Inter" panose="02000503000000020004" pitchFamily="2" charset="0"/>
              </a:rPr>
              <a:t> and </a:t>
            </a:r>
            <a:r>
              <a:rPr lang="fr-BE" altLang="fr-FR" sz="2400" dirty="0" err="1">
                <a:latin typeface="Inter" panose="02000503000000020004" pitchFamily="2" charset="0"/>
                <a:ea typeface="Inter" panose="02000503000000020004" pitchFamily="2" charset="0"/>
              </a:rPr>
              <a:t>dependencies</a:t>
            </a:r>
            <a:r>
              <a:rPr lang="fr-BE" altLang="fr-FR" sz="2400" dirty="0">
                <a:latin typeface="Inter" panose="02000503000000020004" pitchFamily="2" charset="0"/>
                <a:ea typeface="Inter" panose="02000503000000020004" pitchFamily="2" charset="0"/>
              </a:rPr>
              <a:t> management of the workflow </a:t>
            </a:r>
            <a:r>
              <a:rPr lang="en-US" altLang="fr-FR" sz="2400" dirty="0">
                <a:latin typeface="Inter" panose="02000503000000020004" pitchFamily="2" charset="0"/>
                <a:ea typeface="Inter" panose="02000503000000020004" pitchFamily="2" charset="0"/>
              </a:rPr>
              <a:t>can be achieved through the integration with the </a:t>
            </a:r>
            <a:r>
              <a:rPr lang="en-US" altLang="fr-FR" sz="2400" dirty="0" err="1">
                <a:latin typeface="Inter" panose="02000503000000020004" pitchFamily="2" charset="0"/>
                <a:ea typeface="Inter" panose="02000503000000020004" pitchFamily="2" charset="0"/>
              </a:rPr>
              <a:t>Conda</a:t>
            </a:r>
            <a:r>
              <a:rPr lang="en-US" altLang="fr-FR" sz="2400" dirty="0">
                <a:latin typeface="Inter" panose="02000503000000020004" pitchFamily="2" charset="0"/>
                <a:ea typeface="Inter" panose="02000503000000020004" pitchFamily="2" charset="0"/>
              </a:rPr>
              <a:t> package manager and containers</a:t>
            </a:r>
            <a:r>
              <a:rPr lang="fr-BE" altLang="fr-FR" sz="2400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§"/>
              <a:tabLst/>
            </a:pPr>
            <a:endParaRPr lang="fr-BE" altLang="fr-FR" sz="2400" dirty="0">
              <a:latin typeface="Inter" panose="02000503000000020004" pitchFamily="2" charset="0"/>
              <a:ea typeface="Inter" panose="02000503000000020004" pitchFamily="2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§"/>
              <a:tabLst/>
            </a:pPr>
            <a:r>
              <a:rPr lang="fr-BE" altLang="fr-FR" sz="2400" dirty="0" err="1">
                <a:latin typeface="Inter" panose="02000503000000020004" pitchFamily="2" charset="0"/>
                <a:ea typeface="Inter" panose="02000503000000020004" pitchFamily="2" charset="0"/>
              </a:rPr>
              <a:t>Snakemake</a:t>
            </a:r>
            <a:r>
              <a:rPr lang="fr-BE" altLang="fr-FR" sz="2400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fr-BE" altLang="fr-FR" sz="2400" dirty="0" err="1">
                <a:latin typeface="Inter" panose="02000503000000020004" pitchFamily="2" charset="0"/>
                <a:ea typeface="Inter" panose="02000503000000020004" pitchFamily="2" charset="0"/>
              </a:rPr>
              <a:t>provide</a:t>
            </a:r>
            <a:r>
              <a:rPr lang="fr-BE" altLang="fr-FR" sz="2400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fr-BE" altLang="fr-FR" sz="2400" dirty="0" err="1">
                <a:latin typeface="Inter" panose="02000503000000020004" pitchFamily="2" charset="0"/>
                <a:ea typeface="Inter" panose="02000503000000020004" pitchFamily="2" charset="0"/>
              </a:rPr>
              <a:t>mechanisms</a:t>
            </a:r>
            <a:r>
              <a:rPr lang="fr-BE" altLang="fr-FR" sz="2400" dirty="0">
                <a:latin typeface="Inter" panose="02000503000000020004" pitchFamily="2" charset="0"/>
                <a:ea typeface="Inter" panose="02000503000000020004" pitchFamily="2" charset="0"/>
              </a:rPr>
              <a:t> to manage </a:t>
            </a:r>
            <a:r>
              <a:rPr lang="fr-BE" altLang="fr-FR" sz="2400" dirty="0" err="1">
                <a:latin typeface="Inter" panose="02000503000000020004" pitchFamily="2" charset="0"/>
                <a:ea typeface="Inter" panose="02000503000000020004" pitchFamily="2" charset="0"/>
              </a:rPr>
              <a:t>resources</a:t>
            </a:r>
            <a:r>
              <a:rPr lang="fr-BE" altLang="fr-FR" sz="2400" dirty="0">
                <a:latin typeface="Inter" panose="02000503000000020004" pitchFamily="2" charset="0"/>
                <a:ea typeface="Inter" panose="02000503000000020004" pitchFamily="2" charset="0"/>
              </a:rPr>
              <a:t> and cluster </a:t>
            </a:r>
            <a:r>
              <a:rPr lang="fr-BE" altLang="fr-FR" sz="2400" dirty="0" err="1">
                <a:latin typeface="Inter" panose="02000503000000020004" pitchFamily="2" charset="0"/>
                <a:ea typeface="Inter" panose="02000503000000020004" pitchFamily="2" charset="0"/>
              </a:rPr>
              <a:t>execution</a:t>
            </a:r>
            <a:endParaRPr lang="fr-BE" altLang="fr-FR" sz="2400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21157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>
            <a:extLst>
              <a:ext uri="{FF2B5EF4-FFF2-40B4-BE49-F238E27FC236}">
                <a16:creationId xmlns:a16="http://schemas.microsoft.com/office/drawing/2014/main" id="{2A58CF3E-2CF1-4E89-964A-12A4545CA90B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0" y="2265265"/>
            <a:ext cx="12192000" cy="2327469"/>
          </a:xfrm>
          <a:prstGeom prst="rect">
            <a:avLst/>
          </a:prstGeom>
          <a:noFill/>
        </p:spPr>
        <p:txBody>
          <a:bodyPr wrap="square" lIns="360000" tIns="360000" rIns="360000" bIns="360000">
            <a:spAutoFit/>
          </a:bodyPr>
          <a:lstStyle/>
          <a:p>
            <a:pPr>
              <a:buClr>
                <a:schemeClr val="accent1"/>
              </a:buClr>
            </a:pPr>
            <a:r>
              <a:rPr lang="fr-BE" sz="3200" b="1" dirty="0" err="1">
                <a:latin typeface="Inter" panose="02000503000000020004" pitchFamily="2" charset="0"/>
                <a:ea typeface="Inter" panose="02000503000000020004" pitchFamily="2" charset="0"/>
              </a:rPr>
              <a:t>Get</a:t>
            </a:r>
            <a:r>
              <a:rPr lang="fr-BE" sz="3200" b="1" dirty="0">
                <a:latin typeface="Inter" panose="02000503000000020004" pitchFamily="2" charset="0"/>
                <a:ea typeface="Inter" panose="02000503000000020004" pitchFamily="2" charset="0"/>
              </a:rPr>
              <a:t> More Information About </a:t>
            </a:r>
            <a:r>
              <a:rPr lang="fr-BE" sz="3200" b="1" dirty="0" err="1">
                <a:latin typeface="Inter" panose="02000503000000020004" pitchFamily="2" charset="0"/>
                <a:ea typeface="Inter" panose="02000503000000020004" pitchFamily="2" charset="0"/>
              </a:rPr>
              <a:t>Snakemake</a:t>
            </a:r>
            <a:endParaRPr lang="fr-BE" sz="3200" b="1" dirty="0">
              <a:latin typeface="Inter" panose="02000503000000020004" pitchFamily="2" charset="0"/>
              <a:ea typeface="Inter" panose="02000503000000020004" pitchFamily="2" charset="0"/>
            </a:endParaRP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fr-BE" sz="2400" dirty="0">
              <a:latin typeface="Inter" panose="02000503000000020004" pitchFamily="2" charset="0"/>
              <a:ea typeface="Inter" panose="02000503000000020004" pitchFamily="2" charset="0"/>
            </a:endParaRP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fr-BE" sz="2400" dirty="0" err="1">
                <a:latin typeface="Inter" panose="02000503000000020004" pitchFamily="2" charset="0"/>
                <a:ea typeface="Inter" panose="02000503000000020004" pitchFamily="2" charset="0"/>
              </a:rPr>
              <a:t>Website</a:t>
            </a:r>
            <a:r>
              <a:rPr lang="fr-BE" sz="2400" dirty="0">
                <a:latin typeface="Inter" panose="02000503000000020004" pitchFamily="2" charset="0"/>
                <a:ea typeface="Inter" panose="02000503000000020004" pitchFamily="2" charset="0"/>
              </a:rPr>
              <a:t>: </a:t>
            </a:r>
            <a:r>
              <a:rPr lang="fr-BE" sz="2400" dirty="0">
                <a:solidFill>
                  <a:schemeClr val="accent2"/>
                </a:solidFill>
                <a:latin typeface="Inter" panose="02000503000000020004" pitchFamily="2" charset="0"/>
                <a:ea typeface="Inter" panose="02000503000000020004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https://snakemake.github.io/</a:t>
            </a:r>
            <a:endParaRPr lang="fr-BE" sz="2400" dirty="0">
              <a:solidFill>
                <a:schemeClr val="accent2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fr-BE" sz="2400" dirty="0">
                <a:latin typeface="Inter" panose="02000503000000020004" pitchFamily="2" charset="0"/>
                <a:ea typeface="Inter" panose="02000503000000020004" pitchFamily="2" charset="0"/>
              </a:rPr>
              <a:t>Documentation: </a:t>
            </a:r>
            <a:r>
              <a:rPr lang="fr-BE" sz="2400" dirty="0">
                <a:solidFill>
                  <a:schemeClr val="accent2"/>
                </a:solidFill>
                <a:latin typeface="Inter" panose="02000503000000020004" pitchFamily="2" charset="0"/>
                <a:ea typeface="Inter" panose="02000503000000020004" pitchFamily="2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https://snakemake.readthedocs.io/en/stable/</a:t>
            </a:r>
            <a:endParaRPr lang="fr-BE" sz="2400" dirty="0">
              <a:solidFill>
                <a:schemeClr val="accent2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33105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377BF4A-3AA6-4714-A33D-F38A97557B98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A87A221B-CDE4-44C7-B407-2BD442B72E99}"/>
              </a:ext>
            </a:extLst>
          </p:cNvPr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428" y="5497058"/>
            <a:ext cx="613981" cy="609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40AAA41C-B1F6-4E12-951B-AC997B905438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4829906" y="4928464"/>
            <a:ext cx="7362093" cy="1911971"/>
          </a:xfrm>
          <a:prstGeom prst="rect">
            <a:avLst/>
          </a:prstGeom>
          <a:noFill/>
        </p:spPr>
        <p:txBody>
          <a:bodyPr wrap="square" lIns="360000" tIns="360000" rIns="360000" bIns="360000" rtlCol="0">
            <a:spAutoFit/>
          </a:bodyPr>
          <a:lstStyle/>
          <a:p>
            <a:r>
              <a:rPr lang="fr-BE" sz="1100" b="0" i="0" dirty="0">
                <a:solidFill>
                  <a:schemeClr val="bg1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The </a:t>
            </a:r>
            <a:r>
              <a:rPr lang="fr-BE" sz="1100" b="0" i="0" dirty="0" err="1">
                <a:solidFill>
                  <a:schemeClr val="bg1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EuroCC</a:t>
            </a:r>
            <a:r>
              <a:rPr lang="fr-BE" sz="1100" b="0" i="0" dirty="0">
                <a:solidFill>
                  <a:schemeClr val="bg1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fr-BE" sz="1100" b="0" i="0" dirty="0" err="1">
                <a:solidFill>
                  <a:schemeClr val="bg1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project</a:t>
            </a:r>
            <a:r>
              <a:rPr lang="fr-BE" sz="1100" b="0" i="0" dirty="0">
                <a:solidFill>
                  <a:schemeClr val="bg1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 has </a:t>
            </a:r>
            <a:r>
              <a:rPr lang="fr-BE" sz="1100" b="0" i="0" dirty="0" err="1">
                <a:solidFill>
                  <a:schemeClr val="bg1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received</a:t>
            </a:r>
            <a:r>
              <a:rPr lang="fr-BE" sz="1100" b="0" i="0" dirty="0">
                <a:solidFill>
                  <a:schemeClr val="bg1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fr-BE" sz="1100" b="0" i="0" dirty="0" err="1">
                <a:solidFill>
                  <a:schemeClr val="bg1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funding</a:t>
            </a:r>
            <a:r>
              <a:rPr lang="fr-BE" sz="1100" b="0" i="0" dirty="0">
                <a:solidFill>
                  <a:schemeClr val="bg1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fr-BE" sz="1100" b="0" i="0" dirty="0" err="1">
                <a:solidFill>
                  <a:schemeClr val="bg1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from</a:t>
            </a:r>
            <a:r>
              <a:rPr lang="fr-BE" sz="1100" b="0" i="0" dirty="0">
                <a:solidFill>
                  <a:schemeClr val="bg1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 the </a:t>
            </a:r>
            <a:r>
              <a:rPr lang="fr-BE" sz="1100" b="0" i="0" dirty="0" err="1">
                <a:solidFill>
                  <a:schemeClr val="bg1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European</a:t>
            </a:r>
            <a:r>
              <a:rPr lang="fr-BE" sz="1100" b="0" i="0" dirty="0">
                <a:solidFill>
                  <a:schemeClr val="bg1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 High-Performance </a:t>
            </a:r>
            <a:r>
              <a:rPr lang="fr-BE" sz="1100" b="0" i="0" dirty="0" err="1">
                <a:solidFill>
                  <a:schemeClr val="bg1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Computing</a:t>
            </a:r>
            <a:r>
              <a:rPr lang="fr-BE" sz="1100" b="0" i="0" dirty="0">
                <a:solidFill>
                  <a:schemeClr val="bg1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 Joint </a:t>
            </a:r>
            <a:r>
              <a:rPr lang="fr-BE" sz="1100" b="0" i="0" dirty="0" err="1">
                <a:solidFill>
                  <a:schemeClr val="bg1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Undertaking</a:t>
            </a:r>
            <a:r>
              <a:rPr lang="fr-BE" sz="1100" b="0" i="0" dirty="0">
                <a:solidFill>
                  <a:schemeClr val="bg1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 (JU) </a:t>
            </a:r>
            <a:r>
              <a:rPr lang="fr-BE" sz="1100" b="0" i="0" dirty="0" err="1">
                <a:solidFill>
                  <a:schemeClr val="bg1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under</a:t>
            </a:r>
            <a:r>
              <a:rPr lang="fr-BE" sz="1100" b="0" i="0" dirty="0">
                <a:solidFill>
                  <a:schemeClr val="bg1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fr-BE" sz="1100" b="0" i="0" dirty="0" err="1">
                <a:solidFill>
                  <a:schemeClr val="bg1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grant</a:t>
            </a:r>
            <a:r>
              <a:rPr lang="fr-BE" sz="1100" b="0" i="0" dirty="0">
                <a:solidFill>
                  <a:schemeClr val="bg1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 agreement No 951732. The JU </a:t>
            </a:r>
            <a:r>
              <a:rPr lang="fr-BE" sz="1100" b="0" i="0" dirty="0" err="1">
                <a:solidFill>
                  <a:schemeClr val="bg1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receives</a:t>
            </a:r>
            <a:r>
              <a:rPr lang="fr-BE" sz="1100" b="0" i="0" dirty="0">
                <a:solidFill>
                  <a:schemeClr val="bg1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 support </a:t>
            </a:r>
            <a:r>
              <a:rPr lang="fr-BE" sz="1100" b="0" i="0" dirty="0" err="1">
                <a:solidFill>
                  <a:schemeClr val="bg1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from</a:t>
            </a:r>
            <a:r>
              <a:rPr lang="fr-BE" sz="1100" b="0" i="0" dirty="0">
                <a:solidFill>
                  <a:schemeClr val="bg1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 the </a:t>
            </a:r>
            <a:r>
              <a:rPr lang="fr-BE" sz="1100" b="0" i="0" dirty="0" err="1">
                <a:solidFill>
                  <a:schemeClr val="bg1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European</a:t>
            </a:r>
            <a:r>
              <a:rPr lang="fr-BE" sz="1100" b="0" i="0" dirty="0">
                <a:solidFill>
                  <a:schemeClr val="bg1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fr-BE" sz="1100" b="0" i="0" dirty="0" err="1">
                <a:solidFill>
                  <a:schemeClr val="bg1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Union’s</a:t>
            </a:r>
            <a:r>
              <a:rPr lang="fr-BE" sz="1100" b="0" i="0" dirty="0">
                <a:solidFill>
                  <a:schemeClr val="bg1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 Horizon 2020 </a:t>
            </a:r>
            <a:r>
              <a:rPr lang="fr-BE" sz="1100" b="0" i="0" dirty="0" err="1">
                <a:solidFill>
                  <a:schemeClr val="bg1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research</a:t>
            </a:r>
            <a:r>
              <a:rPr lang="fr-BE" sz="1100" b="0" i="0" dirty="0">
                <a:solidFill>
                  <a:schemeClr val="bg1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 and innovation program and Germany, </a:t>
            </a:r>
            <a:r>
              <a:rPr lang="fr-BE" sz="1100" b="0" i="0" dirty="0" err="1">
                <a:solidFill>
                  <a:schemeClr val="bg1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Bulgaria</a:t>
            </a:r>
            <a:r>
              <a:rPr lang="fr-BE" sz="1100" b="0" i="0" dirty="0">
                <a:solidFill>
                  <a:schemeClr val="bg1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, </a:t>
            </a:r>
            <a:r>
              <a:rPr lang="fr-BE" sz="1100" b="0" i="0" dirty="0" err="1">
                <a:solidFill>
                  <a:schemeClr val="bg1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Austria</a:t>
            </a:r>
            <a:r>
              <a:rPr lang="fr-BE" sz="1100" b="0" i="0" dirty="0">
                <a:solidFill>
                  <a:schemeClr val="bg1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, </a:t>
            </a:r>
            <a:r>
              <a:rPr lang="fr-BE" sz="1100" b="0" i="0" dirty="0" err="1">
                <a:solidFill>
                  <a:schemeClr val="bg1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Croatia</a:t>
            </a:r>
            <a:r>
              <a:rPr lang="fr-BE" sz="1100" b="0" i="0" dirty="0">
                <a:solidFill>
                  <a:schemeClr val="bg1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, </a:t>
            </a:r>
            <a:r>
              <a:rPr lang="fr-BE" sz="1100" b="0" i="0" dirty="0" err="1">
                <a:solidFill>
                  <a:schemeClr val="bg1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Cyprus</a:t>
            </a:r>
            <a:r>
              <a:rPr lang="fr-BE" sz="1100" b="0" i="0" dirty="0">
                <a:solidFill>
                  <a:schemeClr val="bg1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, the </a:t>
            </a:r>
            <a:r>
              <a:rPr lang="fr-BE" sz="1100" b="0" i="0" dirty="0" err="1">
                <a:solidFill>
                  <a:schemeClr val="bg1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Czech</a:t>
            </a:r>
            <a:r>
              <a:rPr lang="fr-BE" sz="1100" b="0" i="0" dirty="0">
                <a:solidFill>
                  <a:schemeClr val="bg1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fr-BE" sz="1100" b="0" i="0" dirty="0" err="1">
                <a:solidFill>
                  <a:schemeClr val="bg1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Republic</a:t>
            </a:r>
            <a:r>
              <a:rPr lang="fr-BE" sz="1100" b="0" i="0" dirty="0">
                <a:solidFill>
                  <a:schemeClr val="bg1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, </a:t>
            </a:r>
            <a:r>
              <a:rPr lang="fr-BE" sz="1100" b="0" i="0" dirty="0" err="1">
                <a:solidFill>
                  <a:schemeClr val="bg1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Denmark</a:t>
            </a:r>
            <a:r>
              <a:rPr lang="fr-BE" sz="1100" b="0" i="0" dirty="0">
                <a:solidFill>
                  <a:schemeClr val="bg1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, </a:t>
            </a:r>
            <a:r>
              <a:rPr lang="fr-BE" sz="1100" b="0" i="0" dirty="0" err="1">
                <a:solidFill>
                  <a:schemeClr val="bg1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Estonia</a:t>
            </a:r>
            <a:r>
              <a:rPr lang="fr-BE" sz="1100" b="0" i="0" dirty="0">
                <a:solidFill>
                  <a:schemeClr val="bg1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, </a:t>
            </a:r>
            <a:r>
              <a:rPr lang="fr-BE" sz="1100" b="0" i="0" dirty="0" err="1">
                <a:solidFill>
                  <a:schemeClr val="bg1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Finland</a:t>
            </a:r>
            <a:r>
              <a:rPr lang="fr-BE" sz="1100" b="0" i="0" dirty="0">
                <a:solidFill>
                  <a:schemeClr val="bg1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, </a:t>
            </a:r>
            <a:r>
              <a:rPr lang="fr-BE" sz="1100" b="0" i="0" dirty="0" err="1">
                <a:solidFill>
                  <a:schemeClr val="bg1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Greece</a:t>
            </a:r>
            <a:r>
              <a:rPr lang="fr-BE" sz="1100" b="0" i="0" dirty="0">
                <a:solidFill>
                  <a:schemeClr val="bg1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, </a:t>
            </a:r>
            <a:r>
              <a:rPr lang="fr-BE" sz="1100" b="0" i="0" dirty="0" err="1">
                <a:solidFill>
                  <a:schemeClr val="bg1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Hungary</a:t>
            </a:r>
            <a:r>
              <a:rPr lang="fr-BE" sz="1100" b="0" i="0" dirty="0">
                <a:solidFill>
                  <a:schemeClr val="bg1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, Ireland, </a:t>
            </a:r>
            <a:r>
              <a:rPr lang="fr-BE" sz="1100" b="0" i="0" dirty="0" err="1">
                <a:solidFill>
                  <a:schemeClr val="bg1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Italy</a:t>
            </a:r>
            <a:r>
              <a:rPr lang="fr-BE" sz="1100" b="0" i="0" dirty="0">
                <a:solidFill>
                  <a:schemeClr val="bg1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, </a:t>
            </a:r>
            <a:r>
              <a:rPr lang="fr-BE" sz="1100" b="0" i="0" dirty="0" err="1">
                <a:solidFill>
                  <a:schemeClr val="bg1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Lithuania</a:t>
            </a:r>
            <a:r>
              <a:rPr lang="fr-BE" sz="1100" b="0" i="0" dirty="0">
                <a:solidFill>
                  <a:schemeClr val="bg1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, </a:t>
            </a:r>
            <a:r>
              <a:rPr lang="fr-BE" sz="1100" b="0" i="0" dirty="0" err="1">
                <a:solidFill>
                  <a:schemeClr val="bg1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Latvia</a:t>
            </a:r>
            <a:r>
              <a:rPr lang="fr-BE" sz="1100" b="0" i="0" dirty="0">
                <a:solidFill>
                  <a:schemeClr val="bg1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, </a:t>
            </a:r>
            <a:r>
              <a:rPr lang="fr-BE" sz="1100" b="0" i="0" dirty="0" err="1">
                <a:solidFill>
                  <a:schemeClr val="bg1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Poland</a:t>
            </a:r>
            <a:r>
              <a:rPr lang="fr-BE" sz="1100" b="0" i="0" dirty="0">
                <a:solidFill>
                  <a:schemeClr val="bg1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, Portugal, Romania, </a:t>
            </a:r>
            <a:r>
              <a:rPr lang="fr-BE" sz="1100" b="0" i="0" dirty="0" err="1">
                <a:solidFill>
                  <a:schemeClr val="bg1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Slovenia</a:t>
            </a:r>
            <a:r>
              <a:rPr lang="fr-BE" sz="1100" b="0" i="0" dirty="0">
                <a:solidFill>
                  <a:schemeClr val="bg1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, Spain, </a:t>
            </a:r>
            <a:r>
              <a:rPr lang="fr-BE" sz="1100" b="0" i="0" dirty="0" err="1">
                <a:solidFill>
                  <a:schemeClr val="bg1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Sweden</a:t>
            </a:r>
            <a:r>
              <a:rPr lang="fr-BE" sz="1100" b="0" i="0" dirty="0">
                <a:solidFill>
                  <a:schemeClr val="bg1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, the United </a:t>
            </a:r>
            <a:r>
              <a:rPr lang="fr-BE" sz="1100" b="0" i="0" dirty="0" err="1">
                <a:solidFill>
                  <a:schemeClr val="bg1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Kingdom</a:t>
            </a:r>
            <a:r>
              <a:rPr lang="fr-BE" sz="1100" b="0" i="0" dirty="0">
                <a:solidFill>
                  <a:schemeClr val="bg1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, France, the </a:t>
            </a:r>
            <a:r>
              <a:rPr lang="fr-BE" sz="1100" b="0" i="0" dirty="0" err="1">
                <a:solidFill>
                  <a:schemeClr val="bg1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Netherlands</a:t>
            </a:r>
            <a:r>
              <a:rPr lang="fr-BE" sz="1100" b="0" i="0" dirty="0">
                <a:solidFill>
                  <a:schemeClr val="bg1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, </a:t>
            </a:r>
            <a:r>
              <a:rPr lang="fr-BE" sz="1100" b="0" i="0" dirty="0" err="1">
                <a:solidFill>
                  <a:schemeClr val="bg1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Belgium</a:t>
            </a:r>
            <a:r>
              <a:rPr lang="fr-BE" sz="1100" b="0" i="0" dirty="0">
                <a:solidFill>
                  <a:schemeClr val="bg1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, Luxembourg, </a:t>
            </a:r>
            <a:r>
              <a:rPr lang="fr-BE" sz="1100" b="0" i="0" dirty="0" err="1">
                <a:solidFill>
                  <a:schemeClr val="bg1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Slovakia</a:t>
            </a:r>
            <a:r>
              <a:rPr lang="fr-BE" sz="1100" b="0" i="0" dirty="0">
                <a:solidFill>
                  <a:schemeClr val="bg1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, </a:t>
            </a:r>
            <a:r>
              <a:rPr lang="fr-BE" sz="1100" b="0" i="0" dirty="0" err="1">
                <a:solidFill>
                  <a:schemeClr val="bg1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Norway</a:t>
            </a:r>
            <a:r>
              <a:rPr lang="fr-BE" sz="1100" b="0" i="0" dirty="0">
                <a:solidFill>
                  <a:schemeClr val="bg1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, </a:t>
            </a:r>
            <a:r>
              <a:rPr lang="fr-BE" sz="1100" b="0" i="0" dirty="0" err="1">
                <a:solidFill>
                  <a:schemeClr val="bg1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Switzerland</a:t>
            </a:r>
            <a:r>
              <a:rPr lang="fr-BE" sz="1100" b="0" i="0" dirty="0">
                <a:solidFill>
                  <a:schemeClr val="bg1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, </a:t>
            </a:r>
            <a:r>
              <a:rPr lang="fr-BE" sz="1100" b="0" i="0" dirty="0" err="1">
                <a:solidFill>
                  <a:schemeClr val="bg1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Turkey</a:t>
            </a:r>
            <a:r>
              <a:rPr lang="fr-BE" sz="1100" b="0" i="0" dirty="0">
                <a:solidFill>
                  <a:schemeClr val="bg1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, </a:t>
            </a:r>
            <a:r>
              <a:rPr lang="fr-BE" sz="1100" b="0" i="0" dirty="0" err="1">
                <a:solidFill>
                  <a:schemeClr val="bg1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Republic</a:t>
            </a:r>
            <a:r>
              <a:rPr lang="fr-BE" sz="1100" b="0" i="0" dirty="0">
                <a:solidFill>
                  <a:schemeClr val="bg1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 of North </a:t>
            </a:r>
            <a:r>
              <a:rPr lang="fr-BE" sz="1100" b="0" i="0" dirty="0" err="1">
                <a:solidFill>
                  <a:schemeClr val="bg1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Macedonia</a:t>
            </a:r>
            <a:r>
              <a:rPr lang="fr-BE" sz="1100" b="0" i="0" dirty="0">
                <a:solidFill>
                  <a:schemeClr val="bg1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, </a:t>
            </a:r>
            <a:r>
              <a:rPr lang="fr-BE" sz="1100" b="0" i="0" dirty="0" err="1">
                <a:solidFill>
                  <a:schemeClr val="bg1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Iceland</a:t>
            </a:r>
            <a:r>
              <a:rPr lang="fr-BE" sz="1100" b="0" i="0" dirty="0">
                <a:solidFill>
                  <a:schemeClr val="bg1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, </a:t>
            </a:r>
            <a:r>
              <a:rPr lang="fr-BE" sz="1100" b="0" i="0" dirty="0" err="1">
                <a:solidFill>
                  <a:schemeClr val="bg1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Montenegro</a:t>
            </a:r>
            <a:r>
              <a:rPr lang="fr-BE" sz="1100" b="0" i="0" dirty="0">
                <a:solidFill>
                  <a:schemeClr val="bg1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. </a:t>
            </a:r>
            <a:endParaRPr lang="fr-BE" sz="1100" dirty="0">
              <a:solidFill>
                <a:schemeClr val="bg1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pic>
        <p:nvPicPr>
          <p:cNvPr id="2050" name="Picture 2" descr="The European Union (EU Flag) Logo Download Vector">
            <a:extLst>
              <a:ext uri="{FF2B5EF4-FFF2-40B4-BE49-F238E27FC236}">
                <a16:creationId xmlns:a16="http://schemas.microsoft.com/office/drawing/2014/main" id="{52146246-036F-4BAB-B9C1-845D1E9102A1}"/>
              </a:ext>
            </a:extLst>
          </p:cNvPr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2926" y="5497058"/>
            <a:ext cx="1014046" cy="687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9056990F-86D3-402E-ABD1-C780FFB159C1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4829906" y="3862471"/>
            <a:ext cx="7362094" cy="1281029"/>
          </a:xfrm>
          <a:prstGeom prst="rect">
            <a:avLst/>
          </a:prstGeom>
          <a:noFill/>
        </p:spPr>
        <p:txBody>
          <a:bodyPr wrap="square" lIns="360000" tIns="360000" rIns="360000" bIns="360000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This training material has been created in the framework of the </a:t>
            </a:r>
            <a:r>
              <a:rPr lang="en-GB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EuroCC</a:t>
            </a:r>
            <a:r>
              <a:rPr lang="en-GB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project</a:t>
            </a:r>
            <a:endParaRPr lang="fr-BE" dirty="0">
              <a:solidFill>
                <a:schemeClr val="bg1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538F9232-69E5-44AE-BCA8-92BE3ABC0D76}"/>
              </a:ext>
            </a:extLst>
          </p:cNvPr>
          <p:cNvPicPr>
            <a:picLocks noChangeAspect="1" noChangeArrowheads="1"/>
          </p:cNvPicPr>
          <p:nvPr>
            <p:custDataLst>
              <p:tags r:id="rId6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2775" y="5544153"/>
            <a:ext cx="2181239" cy="593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aphique 7">
            <a:extLst>
              <a:ext uri="{FF2B5EF4-FFF2-40B4-BE49-F238E27FC236}">
                <a16:creationId xmlns:a16="http://schemas.microsoft.com/office/drawing/2014/main" id="{A088D1D6-3D1D-4C56-A846-2405552ED4FB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39700" y="2904672"/>
            <a:ext cx="1143000" cy="40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9361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5777188-6ECF-4C7B-B3BF-B747808A0CFA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3B4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>
              <a:solidFill>
                <a:srgbClr val="ECEFF4"/>
              </a:solidFill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F2AC88DF-A63A-4872-BC3A-C9B8695D9FAC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0" y="3429000"/>
            <a:ext cx="12192000" cy="1333012"/>
          </a:xfrm>
          <a:prstGeom prst="rect">
            <a:avLst/>
          </a:prstGeom>
          <a:noFill/>
        </p:spPr>
        <p:txBody>
          <a:bodyPr wrap="square" tIns="360000" rIns="360000">
            <a:spAutoFit/>
          </a:bodyPr>
          <a:lstStyle/>
          <a:p>
            <a:pPr algn="r"/>
            <a:r>
              <a:rPr lang="en-US" sz="6000" b="1" i="0" dirty="0">
                <a:solidFill>
                  <a:schemeClr val="bg1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Workflow definition</a:t>
            </a:r>
            <a:endParaRPr lang="fr-BE" sz="6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92553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ZoneTexte 22">
            <a:extLst>
              <a:ext uri="{FF2B5EF4-FFF2-40B4-BE49-F238E27FC236}">
                <a16:creationId xmlns:a16="http://schemas.microsoft.com/office/drawing/2014/main" id="{7F02627E-6E6F-44DE-B88F-225E81C9AD1F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-4" y="0"/>
            <a:ext cx="6095999" cy="6858000"/>
          </a:xfrm>
          <a:prstGeom prst="rect">
            <a:avLst/>
          </a:prstGeom>
          <a:noFill/>
        </p:spPr>
        <p:txBody>
          <a:bodyPr wrap="square" lIns="360000" tIns="360000" rIns="360000" bIns="360000" anchor="ctr" anchorCtr="0">
            <a:noAutofit/>
          </a:bodyPr>
          <a:lstStyle/>
          <a:p>
            <a:pPr>
              <a:buClr>
                <a:schemeClr val="accent1"/>
              </a:buClr>
            </a:pPr>
            <a:r>
              <a:rPr lang="en-US" sz="3200" b="1" dirty="0" err="1">
                <a:latin typeface="Inter" panose="02000503000000020004" pitchFamily="2" charset="0"/>
                <a:ea typeface="Inter" panose="02000503000000020004" pitchFamily="2" charset="0"/>
              </a:rPr>
              <a:t>Snakemake</a:t>
            </a:r>
            <a:r>
              <a:rPr lang="en-US" sz="3200" b="1" dirty="0">
                <a:latin typeface="Inter" panose="02000503000000020004" pitchFamily="2" charset="0"/>
                <a:ea typeface="Inter" panose="02000503000000020004" pitchFamily="2" charset="0"/>
              </a:rPr>
              <a:t> Rules</a:t>
            </a:r>
          </a:p>
          <a:p>
            <a:pPr>
              <a:buClr>
                <a:schemeClr val="accent1"/>
              </a:buClr>
            </a:pPr>
            <a:endParaRPr lang="en-US" sz="2400" b="1" u="sng" dirty="0">
              <a:solidFill>
                <a:schemeClr val="accent6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  <a:p>
            <a:pPr>
              <a:buClr>
                <a:schemeClr val="accent1"/>
              </a:buClr>
            </a:pPr>
            <a:endParaRPr lang="en-US" sz="2400" b="1" u="sng" dirty="0">
              <a:solidFill>
                <a:schemeClr val="accent6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latin typeface="Inter" panose="02000503000000020004" pitchFamily="2" charset="0"/>
                <a:ea typeface="Inter" panose="02000503000000020004" pitchFamily="2" charset="0"/>
              </a:rPr>
              <a:t>Rules describe how to get </a:t>
            </a:r>
            <a:r>
              <a:rPr lang="en-US" sz="2400" b="1" dirty="0">
                <a:solidFill>
                  <a:schemeClr val="accent2"/>
                </a:solidFill>
                <a:latin typeface="Inter" panose="02000503000000020004" pitchFamily="2" charset="0"/>
                <a:ea typeface="Inter" panose="02000503000000020004" pitchFamily="2" charset="0"/>
              </a:rPr>
              <a:t>output</a:t>
            </a:r>
            <a:r>
              <a:rPr lang="en-US" sz="2400" dirty="0">
                <a:latin typeface="Inter" panose="02000503000000020004" pitchFamily="2" charset="0"/>
                <a:ea typeface="Inter" panose="02000503000000020004" pitchFamily="2" charset="0"/>
              </a:rPr>
              <a:t> files from </a:t>
            </a:r>
            <a:r>
              <a:rPr lang="en-US" sz="2400" b="1" dirty="0">
                <a:solidFill>
                  <a:schemeClr val="accent2"/>
                </a:solidFill>
                <a:latin typeface="Inter" panose="02000503000000020004" pitchFamily="2" charset="0"/>
                <a:ea typeface="Inter" panose="02000503000000020004" pitchFamily="2" charset="0"/>
              </a:rPr>
              <a:t>input</a:t>
            </a:r>
            <a:r>
              <a:rPr lang="en-US" sz="2400" dirty="0">
                <a:latin typeface="Inter" panose="02000503000000020004" pitchFamily="2" charset="0"/>
                <a:ea typeface="Inter" panose="02000503000000020004" pitchFamily="2" charset="0"/>
              </a:rPr>
              <a:t> files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en-US" sz="2400" dirty="0">
              <a:latin typeface="Inter" panose="02000503000000020004" pitchFamily="2" charset="0"/>
              <a:ea typeface="Inter" panose="02000503000000020004" pitchFamily="2" charset="0"/>
            </a:endParaRP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latin typeface="Inter" panose="02000503000000020004" pitchFamily="2" charset="0"/>
                <a:ea typeface="Inter" panose="02000503000000020004" pitchFamily="2" charset="0"/>
              </a:rPr>
              <a:t>A </a:t>
            </a:r>
            <a:r>
              <a:rPr lang="en-US" sz="2400" b="1" dirty="0">
                <a:solidFill>
                  <a:schemeClr val="accent2"/>
                </a:solidFill>
                <a:latin typeface="Inter" panose="02000503000000020004" pitchFamily="2" charset="0"/>
                <a:ea typeface="Inter" panose="02000503000000020004" pitchFamily="2" charset="0"/>
              </a:rPr>
              <a:t>shell</a:t>
            </a:r>
            <a:r>
              <a:rPr lang="en-US" sz="2400" dirty="0">
                <a:latin typeface="Inter" panose="02000503000000020004" pitchFamily="2" charset="0"/>
                <a:ea typeface="Inter" panose="02000503000000020004" pitchFamily="2" charset="0"/>
              </a:rPr>
              <a:t> command or a </a:t>
            </a:r>
            <a:r>
              <a:rPr lang="en-US" sz="2400" b="1" dirty="0">
                <a:solidFill>
                  <a:schemeClr val="accent2"/>
                </a:solidFill>
                <a:latin typeface="Inter" panose="02000503000000020004" pitchFamily="2" charset="0"/>
                <a:ea typeface="Inter" panose="02000503000000020004" pitchFamily="2" charset="0"/>
              </a:rPr>
              <a:t>script</a:t>
            </a:r>
            <a:r>
              <a:rPr lang="en-US" sz="2400" dirty="0">
                <a:latin typeface="Inter" panose="02000503000000020004" pitchFamily="2" charset="0"/>
                <a:ea typeface="Inter" panose="02000503000000020004" pitchFamily="2" charset="0"/>
              </a:rPr>
              <a:t> to generate the output from the input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en-US" sz="2400" dirty="0">
              <a:latin typeface="Inter" panose="02000503000000020004" pitchFamily="2" charset="0"/>
              <a:ea typeface="Inter" panose="02000503000000020004" pitchFamily="2" charset="0"/>
            </a:endParaRP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latin typeface="Inter" panose="02000503000000020004" pitchFamily="2" charset="0"/>
                <a:ea typeface="Inter" panose="02000503000000020004" pitchFamily="2" charset="0"/>
              </a:rPr>
              <a:t>By default, </a:t>
            </a:r>
            <a:r>
              <a:rPr lang="en-US" sz="2400" dirty="0" err="1">
                <a:latin typeface="Inter" panose="02000503000000020004" pitchFamily="2" charset="0"/>
                <a:ea typeface="Inter" panose="02000503000000020004" pitchFamily="2" charset="0"/>
              </a:rPr>
              <a:t>Snakemake</a:t>
            </a:r>
            <a:r>
              <a:rPr lang="en-US" sz="2400" dirty="0">
                <a:latin typeface="Inter" panose="02000503000000020004" pitchFamily="2" charset="0"/>
                <a:ea typeface="Inter" panose="02000503000000020004" pitchFamily="2" charset="0"/>
              </a:rPr>
              <a:t> will look for rules in a file named </a:t>
            </a:r>
            <a:r>
              <a:rPr lang="en-US" sz="2400" b="1" dirty="0" err="1">
                <a:solidFill>
                  <a:schemeClr val="accent2"/>
                </a:solidFill>
                <a:latin typeface="Inter" panose="02000503000000020004" pitchFamily="2" charset="0"/>
                <a:ea typeface="Inter" panose="02000503000000020004" pitchFamily="2" charset="0"/>
              </a:rPr>
              <a:t>Snakefile</a:t>
            </a:r>
            <a:endParaRPr lang="en-US" sz="2400" b="1" dirty="0">
              <a:solidFill>
                <a:schemeClr val="accent2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en-US" sz="2400" dirty="0">
              <a:latin typeface="Inter" panose="02000503000000020004" pitchFamily="2" charset="0"/>
              <a:ea typeface="Inter" panose="02000503000000020004" pitchFamily="2" charset="0"/>
            </a:endParaRP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400" b="0" i="0" dirty="0">
                <a:solidFill>
                  <a:srgbClr val="333333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Dependencies between the rules are determined automatically, creating a DAG (directed acyclic graph) of jobs</a:t>
            </a:r>
            <a:endParaRPr lang="en-US" sz="2400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CB81BBFF-69B3-4312-85B0-381A7483560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095995" y="1373776"/>
            <a:ext cx="5400000" cy="4110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3062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8BB8A0D-760B-4BDA-B73D-69BB4FF0A4FB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3B4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>
              <a:solidFill>
                <a:srgbClr val="ECEFF4"/>
              </a:solidFill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053AE2AC-F0A1-48B7-A37E-7D6025A1C7F7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0" y="3429000"/>
            <a:ext cx="12192000" cy="1333012"/>
          </a:xfrm>
          <a:prstGeom prst="rect">
            <a:avLst/>
          </a:prstGeom>
          <a:noFill/>
        </p:spPr>
        <p:txBody>
          <a:bodyPr wrap="square" tIns="360000" rIns="360000">
            <a:spAutoFit/>
          </a:bodyPr>
          <a:lstStyle/>
          <a:p>
            <a:pPr algn="r"/>
            <a:r>
              <a:rPr lang="en-US" sz="6000" b="1" i="0" dirty="0">
                <a:solidFill>
                  <a:schemeClr val="bg1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Demo time</a:t>
            </a:r>
            <a:endParaRPr lang="fr-BE" sz="6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13411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que 4">
            <a:extLst>
              <a:ext uri="{FF2B5EF4-FFF2-40B4-BE49-F238E27FC236}">
                <a16:creationId xmlns:a16="http://schemas.microsoft.com/office/drawing/2014/main" id="{9D63ADD6-5DE8-4268-BA48-D716B74AC24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184996" y="324716"/>
            <a:ext cx="5822007" cy="181251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0B7B52C-BC0E-4226-941A-0083EFB0A284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" y="2336158"/>
            <a:ext cx="12191999" cy="36933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360000" tIns="0" rIns="36000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2400" b="0" i="0" u="none" strike="noStrike" cap="none" normalizeH="0" baseline="0" dirty="0">
                <a:ln>
                  <a:noFill/>
                </a:ln>
                <a:effectLst/>
                <a:latin typeface="Inter" panose="02000503000000020004" pitchFamily="2" charset="0"/>
                <a:ea typeface="Inter" panose="02000503000000020004" pitchFamily="2" charset="0"/>
              </a:rPr>
              <a:t>https://mybinder.org/v2/gh/olouant/enccb-workflow-snakemake/master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4F5A148F-EE4F-4630-A105-A68A73359B20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0" y="5761637"/>
            <a:ext cx="12192000" cy="1096363"/>
          </a:xfrm>
          <a:prstGeom prst="rect">
            <a:avLst/>
          </a:prstGeom>
          <a:noFill/>
        </p:spPr>
        <p:txBody>
          <a:bodyPr wrap="square" lIns="360000" tIns="360000" rIns="360000" bIns="360000">
            <a:spAutoFit/>
          </a:bodyPr>
          <a:lstStyle/>
          <a:p>
            <a:pPr algn="ctr"/>
            <a:r>
              <a:rPr lang="fr-BE" sz="2400" dirty="0">
                <a:latin typeface="Inter" panose="02000503000000020004" pitchFamily="2" charset="0"/>
                <a:ea typeface="Inter" panose="02000503000000020004" pitchFamily="2" charset="0"/>
              </a:rPr>
              <a:t>https://github.com/olouant/enccb-workflow-snakemake</a:t>
            </a:r>
          </a:p>
        </p:txBody>
      </p:sp>
      <p:pic>
        <p:nvPicPr>
          <p:cNvPr id="2051" name="Picture 3" descr="GitHub Logo, history, meaning, symbol, PNG">
            <a:extLst>
              <a:ext uri="{FF2B5EF4-FFF2-40B4-BE49-F238E27FC236}">
                <a16:creationId xmlns:a16="http://schemas.microsoft.com/office/drawing/2014/main" id="{AAB886AB-654C-40FC-8ED8-4675C36BF3FA}"/>
              </a:ext>
            </a:extLst>
          </p:cNvPr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2842" y="3643086"/>
            <a:ext cx="3766313" cy="2118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55829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5777188-6ECF-4C7B-B3BF-B747808A0CFA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3B4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>
              <a:solidFill>
                <a:srgbClr val="ECEFF4"/>
              </a:solidFill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F2AC88DF-A63A-4872-BC3A-C9B8695D9FAC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0" y="3429000"/>
            <a:ext cx="12192000" cy="1333012"/>
          </a:xfrm>
          <a:prstGeom prst="rect">
            <a:avLst/>
          </a:prstGeom>
          <a:noFill/>
        </p:spPr>
        <p:txBody>
          <a:bodyPr wrap="square" tIns="360000" rIns="360000">
            <a:spAutoFit/>
          </a:bodyPr>
          <a:lstStyle/>
          <a:p>
            <a:pPr algn="r"/>
            <a:r>
              <a:rPr lang="en-US" sz="6000" b="1" i="0" dirty="0">
                <a:solidFill>
                  <a:schemeClr val="bg1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Reproducibility</a:t>
            </a:r>
            <a:endParaRPr lang="fr-BE" sz="6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42290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ZoneTexte 11">
            <a:extLst>
              <a:ext uri="{FF2B5EF4-FFF2-40B4-BE49-F238E27FC236}">
                <a16:creationId xmlns:a16="http://schemas.microsoft.com/office/drawing/2014/main" id="{12F337B8-81ED-4F4B-B6FD-7BAB559CF1B6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0" y="0"/>
            <a:ext cx="6096000" cy="6858000"/>
          </a:xfrm>
          <a:prstGeom prst="rect">
            <a:avLst/>
          </a:prstGeom>
          <a:noFill/>
        </p:spPr>
        <p:txBody>
          <a:bodyPr wrap="square" lIns="360000" tIns="360000" rIns="360000" bIns="360000" anchor="ctr" anchorCtr="0">
            <a:noAutofit/>
          </a:bodyPr>
          <a:lstStyle/>
          <a:p>
            <a:pPr>
              <a:buClr>
                <a:schemeClr val="accent1"/>
              </a:buClr>
            </a:pPr>
            <a:r>
              <a:rPr lang="en-US" sz="3600" b="1" i="0" dirty="0">
                <a:effectLst/>
                <a:latin typeface="Inter" panose="02000503000000020004" pitchFamily="2" charset="0"/>
                <a:ea typeface="Inter" panose="02000503000000020004" pitchFamily="2" charset="0"/>
              </a:rPr>
              <a:t>Using Containers</a:t>
            </a:r>
          </a:p>
          <a:p>
            <a:pPr>
              <a:buClr>
                <a:schemeClr val="accent1"/>
              </a:buClr>
            </a:pPr>
            <a:endParaRPr lang="en-US" sz="2400" b="0" i="0" dirty="0">
              <a:effectLst/>
              <a:latin typeface="Inter" panose="02000503000000020004" pitchFamily="2" charset="0"/>
              <a:ea typeface="Inter" panose="02000503000000020004" pitchFamily="2" charset="0"/>
            </a:endParaRPr>
          </a:p>
          <a:p>
            <a:pPr>
              <a:buClr>
                <a:schemeClr val="accent1"/>
              </a:buClr>
            </a:pPr>
            <a:endParaRPr lang="en-US" sz="2400" b="0" i="0" dirty="0">
              <a:effectLst/>
              <a:latin typeface="Inter" panose="02000503000000020004" pitchFamily="2" charset="0"/>
              <a:ea typeface="Inter" panose="02000503000000020004" pitchFamily="2" charset="0"/>
            </a:endParaRP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400" b="0" i="0" dirty="0">
                <a:effectLst/>
                <a:latin typeface="Inter" panose="02000503000000020004" pitchFamily="2" charset="0"/>
                <a:ea typeface="Inter" panose="02000503000000020004" pitchFamily="2" charset="0"/>
              </a:rPr>
              <a:t>For each rules in </a:t>
            </a:r>
            <a:r>
              <a:rPr lang="en-US" sz="2400" dirty="0">
                <a:latin typeface="Inter" panose="02000503000000020004" pitchFamily="2" charset="0"/>
                <a:ea typeface="Inter" panose="02000503000000020004" pitchFamily="2" charset="0"/>
              </a:rPr>
              <a:t>your workflow, you can specify a container to use</a:t>
            </a:r>
            <a:r>
              <a:rPr lang="en-US" sz="2400" b="0" i="0" dirty="0">
                <a:effectLst/>
                <a:latin typeface="Inter" panose="02000503000000020004" pitchFamily="2" charset="0"/>
                <a:ea typeface="Inter" panose="02000503000000020004" pitchFamily="2" charset="0"/>
              </a:rPr>
              <a:t> with the </a:t>
            </a:r>
            <a:r>
              <a:rPr lang="en-US" sz="2400" b="1" i="0" dirty="0">
                <a:solidFill>
                  <a:schemeClr val="accent2"/>
                </a:solidFill>
                <a:effectLst/>
                <a:latin typeface="Cascadia Code" panose="020B0609020000020004" pitchFamily="49" charset="0"/>
                <a:ea typeface="Inter" panose="02000503000000020004" pitchFamily="2" charset="0"/>
                <a:cs typeface="Cascadia Code" panose="020B0609020000020004" pitchFamily="49" charset="0"/>
              </a:rPr>
              <a:t>container</a:t>
            </a:r>
            <a:r>
              <a:rPr lang="en-US" sz="2400" b="0" i="0" dirty="0">
                <a:solidFill>
                  <a:srgbClr val="404040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 directive</a:t>
            </a:r>
            <a:endParaRPr lang="en-US" sz="2400" dirty="0">
              <a:solidFill>
                <a:srgbClr val="404040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  <a:p>
            <a:pPr>
              <a:buClr>
                <a:schemeClr val="accent1"/>
              </a:buClr>
            </a:pPr>
            <a:endParaRPr lang="en-US" sz="2400" dirty="0">
              <a:solidFill>
                <a:srgbClr val="404040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400" b="0" i="0" dirty="0">
                <a:effectLst/>
                <a:latin typeface="Inter" panose="02000503000000020004" pitchFamily="2" charset="0"/>
                <a:ea typeface="Inter" panose="02000503000000020004" pitchFamily="2" charset="0"/>
              </a:rPr>
              <a:t>To run the rules that define a container within singularity, use the</a:t>
            </a:r>
            <a:r>
              <a:rPr lang="en-US" sz="2400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2400" b="1" dirty="0">
                <a:solidFill>
                  <a:schemeClr val="accent2"/>
                </a:solidFill>
                <a:latin typeface="Cascadia Code" panose="020B0609020000020004" pitchFamily="49" charset="0"/>
                <a:ea typeface="Inter" panose="02000503000000020004" pitchFamily="2" charset="0"/>
                <a:cs typeface="Cascadia Code" panose="020B0609020000020004" pitchFamily="49" charset="0"/>
              </a:rPr>
              <a:t>–-use-singularity</a:t>
            </a:r>
            <a:r>
              <a:rPr lang="en-US" sz="2400" dirty="0">
                <a:latin typeface="Inter" panose="02000503000000020004" pitchFamily="2" charset="0"/>
                <a:ea typeface="Inter" panose="02000503000000020004" pitchFamily="2" charset="0"/>
                <a:cs typeface="Cascadia Code" panose="020B0609020000020004" pitchFamily="49" charset="0"/>
              </a:rPr>
              <a:t> option</a:t>
            </a: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en-US" sz="2400" dirty="0">
              <a:latin typeface="Inter" panose="02000503000000020004" pitchFamily="2" charset="0"/>
              <a:ea typeface="Inter" panose="02000503000000020004" pitchFamily="2" charset="0"/>
              <a:cs typeface="Cascadia Code" panose="020B0609020000020004" pitchFamily="49" charset="0"/>
            </a:endParaRP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latin typeface="Inter" panose="02000503000000020004" pitchFamily="2" charset="0"/>
                <a:ea typeface="Inter" panose="02000503000000020004" pitchFamily="2" charset="0"/>
                <a:cs typeface="Cascadia Code" panose="020B0609020000020004" pitchFamily="49" charset="0"/>
              </a:rPr>
              <a:t>You can use URLs starting with </a:t>
            </a:r>
            <a:r>
              <a:rPr lang="en-US" sz="2400" b="1" dirty="0">
                <a:solidFill>
                  <a:schemeClr val="accent2"/>
                </a:solidFill>
                <a:latin typeface="Cascadia Code" panose="020B0609020000020004" pitchFamily="49" charset="0"/>
                <a:ea typeface="Inter" panose="02000503000000020004" pitchFamily="2" charset="0"/>
                <a:cs typeface="Cascadia Code" panose="020B0609020000020004" pitchFamily="49" charset="0"/>
              </a:rPr>
              <a:t>docker:// </a:t>
            </a:r>
            <a:r>
              <a:rPr lang="en-US" sz="2400" dirty="0">
                <a:latin typeface="Inter" panose="02000503000000020004" pitchFamily="2" charset="0"/>
                <a:ea typeface="Inter" panose="02000503000000020004" pitchFamily="2" charset="0"/>
                <a:cs typeface="Cascadia Code" panose="020B0609020000020004" pitchFamily="49" charset="0"/>
              </a:rPr>
              <a:t>or </a:t>
            </a:r>
            <a:r>
              <a:rPr lang="en-US" sz="2400" b="1" dirty="0">
                <a:solidFill>
                  <a:schemeClr val="accent2"/>
                </a:solidFill>
                <a:latin typeface="Cascadia Code" panose="020B0609020000020004" pitchFamily="49" charset="0"/>
                <a:ea typeface="Inter" panose="02000503000000020004" pitchFamily="2" charset="0"/>
                <a:cs typeface="Cascadia Code" panose="020B0609020000020004" pitchFamily="49" charset="0"/>
              </a:rPr>
              <a:t>shub://</a:t>
            </a: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3AEB0E4C-AB49-4128-9B0F-7D8E7A3A9712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096000" y="1200575"/>
            <a:ext cx="5400000" cy="4456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8441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ZoneTexte 11">
            <a:extLst>
              <a:ext uri="{FF2B5EF4-FFF2-40B4-BE49-F238E27FC236}">
                <a16:creationId xmlns:a16="http://schemas.microsoft.com/office/drawing/2014/main" id="{12F337B8-81ED-4F4B-B6FD-7BAB559CF1B6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0" y="0"/>
            <a:ext cx="6096000" cy="6858000"/>
          </a:xfrm>
          <a:prstGeom prst="rect">
            <a:avLst/>
          </a:prstGeom>
          <a:noFill/>
        </p:spPr>
        <p:txBody>
          <a:bodyPr wrap="square" lIns="360000" tIns="360000" rIns="360000" bIns="360000" anchor="ctr" anchorCtr="0">
            <a:noAutofit/>
          </a:bodyPr>
          <a:lstStyle/>
          <a:p>
            <a:pPr>
              <a:buClr>
                <a:schemeClr val="accent1"/>
              </a:buClr>
            </a:pPr>
            <a:r>
              <a:rPr lang="en-US" sz="3600" b="1" i="0" dirty="0">
                <a:effectLst/>
                <a:latin typeface="Inter" panose="02000503000000020004" pitchFamily="2" charset="0"/>
                <a:ea typeface="Inter" panose="02000503000000020004" pitchFamily="2" charset="0"/>
              </a:rPr>
              <a:t>Using Containers</a:t>
            </a:r>
          </a:p>
          <a:p>
            <a:pPr>
              <a:buClr>
                <a:schemeClr val="accent1"/>
              </a:buClr>
            </a:pPr>
            <a:endParaRPr lang="en-US" sz="2400" b="0" i="0" dirty="0">
              <a:effectLst/>
              <a:latin typeface="Inter" panose="02000503000000020004" pitchFamily="2" charset="0"/>
              <a:ea typeface="Inter" panose="02000503000000020004" pitchFamily="2" charset="0"/>
            </a:endParaRPr>
          </a:p>
          <a:p>
            <a:pPr>
              <a:buClr>
                <a:schemeClr val="accent1"/>
              </a:buClr>
            </a:pPr>
            <a:endParaRPr lang="en-US" sz="2400" b="0" i="0" dirty="0">
              <a:effectLst/>
              <a:latin typeface="Inter" panose="02000503000000020004" pitchFamily="2" charset="0"/>
              <a:ea typeface="Inter" panose="02000503000000020004" pitchFamily="2" charset="0"/>
            </a:endParaRP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400" b="0" i="0" dirty="0">
                <a:effectLst/>
                <a:latin typeface="Inter" panose="02000503000000020004" pitchFamily="2" charset="0"/>
                <a:ea typeface="Inter" panose="02000503000000020004" pitchFamily="2" charset="0"/>
              </a:rPr>
              <a:t>The </a:t>
            </a:r>
            <a:r>
              <a:rPr lang="en-US" sz="2400" b="1" i="0" dirty="0">
                <a:solidFill>
                  <a:schemeClr val="accent2"/>
                </a:solidFill>
                <a:effectLst/>
                <a:latin typeface="Cascadia Code" panose="020B0609020000020004" pitchFamily="49" charset="0"/>
                <a:ea typeface="Inter" panose="02000503000000020004" pitchFamily="2" charset="0"/>
                <a:cs typeface="Cascadia Code" panose="020B0609020000020004" pitchFamily="49" charset="0"/>
              </a:rPr>
              <a:t>container</a:t>
            </a:r>
            <a:r>
              <a:rPr lang="en-US" sz="2400" b="0" i="0" dirty="0">
                <a:solidFill>
                  <a:srgbClr val="404040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en-US" sz="2400" b="0" i="0" dirty="0">
                <a:effectLst/>
                <a:latin typeface="Inter" panose="02000503000000020004" pitchFamily="2" charset="0"/>
                <a:ea typeface="Inter" panose="02000503000000020004" pitchFamily="2" charset="0"/>
              </a:rPr>
              <a:t>directive can be used to define a global container</a:t>
            </a:r>
          </a:p>
          <a:p>
            <a:pPr>
              <a:buClr>
                <a:schemeClr val="accent1"/>
              </a:buClr>
            </a:pPr>
            <a:endParaRPr lang="en-US" sz="2400" dirty="0">
              <a:solidFill>
                <a:srgbClr val="404040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400" b="0" i="0" dirty="0">
                <a:effectLst/>
                <a:latin typeface="Inter" panose="02000503000000020004" pitchFamily="2" charset="0"/>
                <a:ea typeface="Inter" panose="02000503000000020004" pitchFamily="2" charset="0"/>
              </a:rPr>
              <a:t>When you define a global container, all the jobs will use this container</a:t>
            </a:r>
            <a:endParaRPr lang="en-US" sz="2400" dirty="0">
              <a:latin typeface="Inter" panose="02000503000000020004" pitchFamily="2" charset="0"/>
              <a:ea typeface="Inter" panose="02000503000000020004" pitchFamily="2" charset="0"/>
              <a:cs typeface="Cascadia Code" panose="020B0609020000020004" pitchFamily="49" charset="0"/>
            </a:endParaRP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en-US" sz="2400" dirty="0">
              <a:latin typeface="Inter" panose="02000503000000020004" pitchFamily="2" charset="0"/>
              <a:ea typeface="Inter" panose="02000503000000020004" pitchFamily="2" charset="0"/>
              <a:cs typeface="Cascadia Code" panose="020B0609020000020004" pitchFamily="49" charset="0"/>
            </a:endParaRP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latin typeface="Inter" panose="02000503000000020004" pitchFamily="2" charset="0"/>
                <a:ea typeface="Inter" panose="02000503000000020004" pitchFamily="2" charset="0"/>
                <a:cs typeface="Cascadia Code" panose="020B0609020000020004" pitchFamily="49" charset="0"/>
              </a:rPr>
              <a:t>You can disable the use of the global container for certain rules by setting value for the </a:t>
            </a:r>
            <a:r>
              <a:rPr lang="en-US" sz="2400" b="1" dirty="0">
                <a:solidFill>
                  <a:schemeClr val="accent2"/>
                </a:solidFill>
                <a:latin typeface="Cascadia Code" panose="020B0609020000020004" pitchFamily="49" charset="0"/>
                <a:ea typeface="Inter" panose="02000503000000020004" pitchFamily="2" charset="0"/>
                <a:cs typeface="Cascadia Code" panose="020B0609020000020004" pitchFamily="49" charset="0"/>
              </a:rPr>
              <a:t>container</a:t>
            </a:r>
            <a:r>
              <a:rPr lang="en-US" sz="2400" dirty="0">
                <a:latin typeface="Inter" panose="02000503000000020004" pitchFamily="2" charset="0"/>
                <a:ea typeface="Inter" panose="02000503000000020004" pitchFamily="2" charset="0"/>
                <a:cs typeface="Cascadia Code" panose="020B0609020000020004" pitchFamily="49" charset="0"/>
              </a:rPr>
              <a:t> directive to </a:t>
            </a:r>
            <a:r>
              <a:rPr lang="en-US" sz="2400" b="1" dirty="0">
                <a:solidFill>
                  <a:schemeClr val="accent2"/>
                </a:solidFill>
                <a:latin typeface="Cascadia Code" panose="020B0609020000020004" pitchFamily="49" charset="0"/>
                <a:ea typeface="Inter" panose="02000503000000020004" pitchFamily="2" charset="0"/>
                <a:cs typeface="Cascadia Code" panose="020B0609020000020004" pitchFamily="49" charset="0"/>
              </a:rPr>
              <a:t>None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6CBB3741-B5CC-496B-9E7C-CD4AA06499E2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096000" y="699652"/>
            <a:ext cx="5400000" cy="5458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89697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heme/theme1.xml><?xml version="1.0" encoding="utf-8"?>
<a:theme xmlns:a="http://schemas.openxmlformats.org/drawingml/2006/main" name="Office Theme">
  <a:themeElements>
    <a:clrScheme name="Aurora">
      <a:dk1>
        <a:srgbClr val="2E3440"/>
      </a:dk1>
      <a:lt1>
        <a:srgbClr val="ECEFF4"/>
      </a:lt1>
      <a:dk2>
        <a:srgbClr val="3B4252"/>
      </a:dk2>
      <a:lt2>
        <a:srgbClr val="E7E6E6"/>
      </a:lt2>
      <a:accent1>
        <a:srgbClr val="BF616A"/>
      </a:accent1>
      <a:accent2>
        <a:srgbClr val="D08770"/>
      </a:accent2>
      <a:accent3>
        <a:srgbClr val="EBCB8B"/>
      </a:accent3>
      <a:accent4>
        <a:srgbClr val="A3BE8C"/>
      </a:accent4>
      <a:accent5>
        <a:srgbClr val="B48EAD"/>
      </a:accent5>
      <a:accent6>
        <a:srgbClr val="88C0D0"/>
      </a:accent6>
      <a:hlink>
        <a:srgbClr val="81A1C1"/>
      </a:hlink>
      <a:folHlink>
        <a:srgbClr val="81A1C1"/>
      </a:folHlink>
    </a:clrScheme>
    <a:fontScheme name="Thèm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15436</TotalTime>
  <Words>1271</Words>
  <Application>Microsoft Office PowerPoint</Application>
  <PresentationFormat>Grand écran</PresentationFormat>
  <Paragraphs>174</Paragraphs>
  <Slides>29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29</vt:i4>
      </vt:variant>
    </vt:vector>
  </HeadingPairs>
  <TitlesOfParts>
    <vt:vector size="36" baseType="lpstr">
      <vt:lpstr>Inter</vt:lpstr>
      <vt:lpstr>Calibri Light</vt:lpstr>
      <vt:lpstr>Arial</vt:lpstr>
      <vt:lpstr>Calibri</vt:lpstr>
      <vt:lpstr>Cascadia Code</vt:lpstr>
      <vt:lpstr>Wingdings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Orian Louant</dc:creator>
  <cp:lastModifiedBy>Orian Louant</cp:lastModifiedBy>
  <cp:revision>184</cp:revision>
  <dcterms:created xsi:type="dcterms:W3CDTF">2021-12-19T09:07:53Z</dcterms:created>
  <dcterms:modified xsi:type="dcterms:W3CDTF">2022-02-14T08:19:27Z</dcterms:modified>
</cp:coreProperties>
</file>